
<file path=[Content_Types].xml><?xml version="1.0" encoding="utf-8"?>
<Types xmlns="http://schemas.openxmlformats.org/package/2006/content-types"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embeddings/Microsoft_Equation17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embeddings/Microsoft_Equation8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Microsoft_Equation18.bin" ContentType="application/vnd.openxmlformats-officedocument.oleObject"/>
  <Override PartName="/ppt/embeddings/Microsoft_Equation14.bin" ContentType="application/vnd.openxmlformats-officedocument.oleObject"/>
  <Default Extension="gif" ContentType="image/gif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15.bin" ContentType="application/vnd.openxmlformats-officedocument.oleObject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6" r:id="rId8"/>
    <p:sldId id="271" r:id="rId9"/>
    <p:sldId id="265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Relationship Id="rId2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0DD1-D554-364C-B1D6-E3AAAAA549BA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F9F8-F9AD-474D-89D7-8576DAE74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46EF-2E2F-6D4C-BD9B-3E638C438470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5292-2595-464A-82A6-7BF25C0B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322D-15D4-1142-B0FE-6EBC358ABD96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F70F-B41B-5548-B5CD-1D58E68E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1C94-CCB2-5B43-9A8C-D781CACCF05F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A607-73E8-884F-9C89-34CC33E28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7C1B-97BE-F94E-8138-DA5149DE6ADB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E129-2FD5-734E-9ABB-7A7B2B3E2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2F3E-2E89-ED4D-8CA2-8B007ADDBB1D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3126-D408-2746-B128-C6C74DE63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9DEC-F66A-AD45-A982-C2889A5BA8F2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2034-D469-7B40-9FFD-D0A143B76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572E-918E-6443-A47E-F4635239899F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DF2B-E479-DC47-9CE2-96F60F220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9F07-50DC-F34A-80E0-52D09E6A1854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3EA6-BDF1-C848-BE68-B7C551E2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5BC3-622F-3246-AAA5-D67164725DED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E74A-BAAE-0649-846C-12BA21CA8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2643-461F-5A41-93B0-9E0EBC7C64C7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C33D-3C39-2846-9E52-B431301F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21C7A6-C01E-654D-A09A-D4FC16D1A419}" type="datetime1">
              <a:rPr lang="en-US"/>
              <a:pPr>
                <a:defRPr/>
              </a:pPr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39644C-FB0A-CA4A-BA3E-EC6CB5CCA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oleObject" Target="../embeddings/Microsoft_Equation18.bin"/><Relationship Id="rId5" Type="http://schemas.openxmlformats.org/officeDocument/2006/relationships/image" Target="../media/image21.gi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srv.cs.umt.edu/isis/index.php/Present_Day_Antarctica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6" Type="http://schemas.openxmlformats.org/officeDocument/2006/relationships/oleObject" Target="../embeddings/Microsoft_Equation16.bin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Simulating the evolution of the Antarctic ice sheet using the 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Pierre </a:t>
            </a:r>
            <a:r>
              <a:rPr lang="en-US" dirty="0" err="1" smtClean="0">
                <a:ea typeface="+mn-ea"/>
                <a:cs typeface="+mn-cs"/>
              </a:rPr>
              <a:t>Dutrieux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Sue Cook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Ward van Pelt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 results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00" i="1" dirty="0" smtClean="0">
                <a:ea typeface="+mj-ea"/>
                <a:cs typeface="+mj-cs"/>
              </a:rPr>
              <a:t>Implement calving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22530" name="Equation" r:id="rId3" imgW="101600" imgH="177800" progId="Equation.3">
              <p:embed/>
            </p:oleObj>
          </a:graphicData>
        </a:graphic>
      </p:graphicFrame>
      <p:graphicFrame>
        <p:nvGraphicFramePr>
          <p:cNvPr id="22531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22531" name="Equation" r:id="rId4" imgW="0" imgH="0" progId="Equation.3">
              <p:embed/>
            </p:oleObj>
          </a:graphicData>
        </a:graphic>
      </p:graphicFrame>
      <p:pic>
        <p:nvPicPr>
          <p:cNvPr id="22534" name="Picture 5" descr="sia_movi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063" y="1417638"/>
            <a:ext cx="5778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SIA is a good description of shallow ice sheet evolution given improved mass balance data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Shortcomings: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No ice shelf formation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No sliding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No ice streams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	(To list a few!)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Shallow Ice Approximation (SIA)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14338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181100" y="2282825"/>
          <a:ext cx="3132138" cy="447675"/>
        </p:xfrm>
        <a:graphic>
          <a:graphicData uri="http://schemas.openxmlformats.org/presentationml/2006/ole">
            <p:oleObj spid="_x0000_s14338" name="Equation" r:id="rId3" imgW="1244600" imgH="177800" progId="Equation.3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181100" y="3568700"/>
          <a:ext cx="2689225" cy="615950"/>
        </p:xfrm>
        <a:graphic>
          <a:graphicData uri="http://schemas.openxmlformats.org/presentationml/2006/ole">
            <p:oleObj spid="_x0000_s14339" name="Equation" r:id="rId4" imgW="1054100" imgH="241300" progId="Equation.3">
              <p:embed/>
            </p:oleObj>
          </a:graphicData>
        </a:graphic>
      </p:graphicFrame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973138" y="1709738"/>
            <a:ext cx="2722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Thickness evolution: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973138" y="310673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Diffusivity: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73138" y="4706938"/>
            <a:ext cx="6973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“Shallow” ice sheet:     L&gt;&gt;H</a:t>
            </a: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Non-sliding ice flow diffuses the shape of the ice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Numerical properties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Explicit scheme</a:t>
            </a:r>
          </a:p>
          <a:p>
            <a:pPr lvl="1"/>
            <a:r>
              <a:rPr lang="en-US" sz="2400" smtClean="0"/>
              <a:t>Advantage:	H determined by quantities known at the 					previous time-step 		 </a:t>
            </a:r>
          </a:p>
          <a:p>
            <a:endParaRPr lang="en-US" sz="2800" smtClean="0"/>
          </a:p>
          <a:p>
            <a:r>
              <a:rPr lang="en-US" sz="2800" smtClean="0"/>
              <a:t>Time-step determined by stability criterion: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Staggered grid (Mahaffy, 1976)</a:t>
            </a:r>
          </a:p>
        </p:txBody>
      </p:sp>
      <p:pic>
        <p:nvPicPr>
          <p:cNvPr id="15365" name="Picture 3" descr="Snapshot 2009-09-17 16-32-4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4340225"/>
            <a:ext cx="29019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60475" y="4129088"/>
          <a:ext cx="2203450" cy="668337"/>
        </p:xfrm>
        <a:graphic>
          <a:graphicData uri="http://schemas.openxmlformats.org/presentationml/2006/ole">
            <p:oleObj spid="_x0000_s15362" name="Equation" r:id="rId4" imgW="12954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Scheme testing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00" i="1" dirty="0" err="1" smtClean="0">
                <a:ea typeface="+mj-ea"/>
                <a:cs typeface="+mj-cs"/>
              </a:rPr>
              <a:t>Halfar</a:t>
            </a:r>
            <a:r>
              <a:rPr lang="en-US" sz="3200" i="1" dirty="0" smtClean="0">
                <a:ea typeface="+mj-ea"/>
                <a:cs typeface="+mj-cs"/>
              </a:rPr>
              <a:t> solution vs. model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4525963"/>
          </a:xfrm>
        </p:spPr>
        <p:txBody>
          <a:bodyPr/>
          <a:lstStyle/>
          <a:p>
            <a:r>
              <a:rPr lang="en-US" sz="2800" smtClean="0"/>
              <a:t>Halfar solution:</a:t>
            </a:r>
          </a:p>
          <a:p>
            <a:pPr lvl="1"/>
            <a:r>
              <a:rPr lang="en-US" sz="2400" smtClean="0"/>
              <a:t>Flat bed, zero mass balance, 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	no calving</a:t>
            </a:r>
          </a:p>
          <a:p>
            <a:pPr lvl="1"/>
            <a:r>
              <a:rPr lang="en-US" sz="2400" smtClean="0"/>
              <a:t>Radially symmetric shape</a:t>
            </a:r>
          </a:p>
          <a:p>
            <a:pPr lvl="1"/>
            <a:endParaRPr lang="en-US" sz="24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6386" name="Equation" r:id="rId3" imgW="101600" imgH="177800" progId="Equation.3">
              <p:embed/>
            </p:oleObj>
          </a:graphicData>
        </a:graphic>
      </p:graphicFrame>
      <p:graphicFrame>
        <p:nvGraphicFramePr>
          <p:cNvPr id="16387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6387" name="Equation" r:id="rId4" imgW="0" imgH="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873125" y="4416425"/>
          <a:ext cx="3433763" cy="1044575"/>
        </p:xfrm>
        <a:graphic>
          <a:graphicData uri="http://schemas.openxmlformats.org/presentationml/2006/ole">
            <p:oleObj spid="_x0000_s16388" name="Equation" r:id="rId5" imgW="2336800" imgH="711200" progId="Equation.3">
              <p:embed/>
            </p:oleObj>
          </a:graphicData>
        </a:graphic>
      </p:graphicFrame>
      <p:pic>
        <p:nvPicPr>
          <p:cNvPr id="16391" name="Picture 7" descr="show_halfar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5" y="1628775"/>
            <a:ext cx="3886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1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Data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012825"/>
            <a:ext cx="8229600" cy="58451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Present day input data for Antarctica: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Ice thickness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2400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Bed topography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2400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Precipitation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hlinkClick r:id="rId2"/>
            </a:endParaRP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sz="2162" dirty="0" smtClean="0">
              <a:ea typeface="+mn-ea"/>
              <a:hlinkClick r:id="rId2"/>
            </a:endParaRP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ea typeface="+mn-ea"/>
                <a:hlinkClick r:id="rId2"/>
              </a:rPr>
              <a:t>http://websrv.cs.umt.edu/isis/index.phpPresent_Day_Antarctica</a:t>
            </a:r>
            <a:r>
              <a:rPr lang="en-US" sz="2162" dirty="0" smtClean="0">
                <a:ea typeface="+mn-ea"/>
              </a:rPr>
              <a:t> (</a:t>
            </a:r>
            <a:r>
              <a:rPr lang="en-US" sz="2162" dirty="0" err="1" smtClean="0">
                <a:ea typeface="+mn-ea"/>
              </a:rPr>
              <a:t>SeaRISE</a:t>
            </a:r>
            <a:r>
              <a:rPr lang="en-US" sz="2162" dirty="0" smtClean="0">
                <a:ea typeface="+mn-ea"/>
              </a:rPr>
              <a:t>)</a:t>
            </a:r>
          </a:p>
        </p:txBody>
      </p:sp>
      <p:pic>
        <p:nvPicPr>
          <p:cNvPr id="17412" name="Picture 4" descr="datashow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0213" y="1370013"/>
            <a:ext cx="62103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 results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00" i="1" dirty="0" smtClean="0">
                <a:ea typeface="+mj-ea"/>
                <a:cs typeface="+mj-cs"/>
              </a:rPr>
              <a:t>Antarctic experiment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8669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1000-yr simulation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Mass is conserved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    to within 500 m</a:t>
            </a:r>
            <a:r>
              <a:rPr lang="en-US" sz="2800" baseline="30000" dirty="0" smtClean="0">
                <a:ea typeface="+mn-ea"/>
                <a:cs typeface="+mn-cs"/>
              </a:rPr>
              <a:t>3</a:t>
            </a:r>
            <a:r>
              <a:rPr lang="en-US" sz="2800" dirty="0" smtClean="0">
                <a:ea typeface="+mn-ea"/>
                <a:cs typeface="+mn-cs"/>
              </a:rPr>
              <a:t> 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8434" name="Equation" r:id="rId3" imgW="101600" imgH="177800" progId="Equation.3">
              <p:embed/>
            </p:oleObj>
          </a:graphicData>
        </a:graphic>
      </p:graphicFrame>
      <p:graphicFrame>
        <p:nvGraphicFramePr>
          <p:cNvPr id="18435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8435" name="Equation" r:id="rId4" imgW="0" imgH="0" progId="Equation.3">
              <p:embed/>
            </p:oleObj>
          </a:graphicData>
        </a:graphic>
      </p:graphicFrame>
      <p:pic>
        <p:nvPicPr>
          <p:cNvPr id="18438" name="Picture 5" descr="1000years_subsampled_nocalv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5500" y="1466850"/>
            <a:ext cx="5778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041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 results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00" i="1" dirty="0" smtClean="0">
                <a:ea typeface="+mj-ea"/>
                <a:cs typeface="+mj-cs"/>
              </a:rPr>
              <a:t>Smoothing the input data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638175" y="1484313"/>
            <a:ext cx="8229600" cy="4525962"/>
          </a:xfrm>
        </p:spPr>
        <p:txBody>
          <a:bodyPr/>
          <a:lstStyle/>
          <a:p>
            <a:r>
              <a:rPr lang="en-US" sz="2800" smtClean="0"/>
              <a:t>Adjusted sampling of input data to remove some artifacts 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9458" name="Equation" r:id="rId3" imgW="101600" imgH="177800" progId="Equation.3">
              <p:embed/>
            </p:oleObj>
          </a:graphicData>
        </a:graphic>
      </p:graphicFrame>
      <p:graphicFrame>
        <p:nvGraphicFramePr>
          <p:cNvPr id="19459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9459" name="Equation" r:id="rId4" imgW="0" imgH="0" progId="Equation.3">
              <p:embed/>
            </p:oleObj>
          </a:graphicData>
        </a:graphic>
      </p:graphicFrame>
      <p:pic>
        <p:nvPicPr>
          <p:cNvPr id="19462" name="Picture 13" descr="smoothing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2900" y="2146300"/>
            <a:ext cx="6019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" descr="smoothing_diff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5788" y="4506913"/>
            <a:ext cx="33401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 results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00" i="1" dirty="0" smtClean="0">
                <a:ea typeface="+mj-ea"/>
                <a:cs typeface="+mj-cs"/>
              </a:rPr>
              <a:t>Smoothing the input data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20482" name="Equation" r:id="rId3" imgW="101600" imgH="177800" progId="Equation.3">
              <p:embed/>
            </p:oleObj>
          </a:graphicData>
        </a:graphic>
      </p:graphicFrame>
      <p:graphicFrame>
        <p:nvGraphicFramePr>
          <p:cNvPr id="20483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20483" name="Equation" r:id="rId4" imgW="0" imgH="0" progId="Equation.3">
              <p:embed/>
            </p:oleObj>
          </a:graphicData>
        </a:graphic>
      </p:graphicFrame>
      <p:pic>
        <p:nvPicPr>
          <p:cNvPr id="20485" name="Picture 6" descr="1000years_smoothed_nocalv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1466850"/>
            <a:ext cx="363061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1000years_subsampled_nocalv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3" y="1431925"/>
            <a:ext cx="36528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143000" y="1357313"/>
            <a:ext cx="1728788" cy="2524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Sub-sampled</a:t>
            </a:r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037263" y="1379538"/>
            <a:ext cx="1938337" cy="236537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Smoothed</a:t>
            </a:r>
            <a:endParaRPr lang="en-US" dirty="0"/>
          </a:p>
        </p:txBody>
      </p:sp>
      <p:pic>
        <p:nvPicPr>
          <p:cNvPr id="20489" name="Picture 11" descr="1000years_sub_smoothed_nocalv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7175" y="3722688"/>
            <a:ext cx="3721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 Single Corner Rectangle 12"/>
          <p:cNvSpPr/>
          <p:nvPr/>
        </p:nvSpPr>
        <p:spPr>
          <a:xfrm>
            <a:off x="457200" y="5461000"/>
            <a:ext cx="2373313" cy="206375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Difference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92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 results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22" i="1" dirty="0" smtClean="0">
                <a:ea typeface="+mj-ea"/>
                <a:cs typeface="+mj-cs"/>
              </a:rPr>
              <a:t>Implement calving</a:t>
            </a:r>
            <a:endParaRPr lang="en-US" sz="3222" dirty="0">
              <a:ea typeface="+mj-ea"/>
              <a:cs typeface="+mj-cs"/>
            </a:endParaRPr>
          </a:p>
        </p:txBody>
      </p:sp>
      <p:sp>
        <p:nvSpPr>
          <p:cNvPr id="21511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525963"/>
          </a:xfrm>
        </p:spPr>
        <p:txBody>
          <a:bodyPr/>
          <a:lstStyle/>
          <a:p>
            <a:r>
              <a:rPr lang="en-US" sz="2800" smtClean="0"/>
              <a:t>Add calving</a:t>
            </a:r>
          </a:p>
          <a:p>
            <a:pPr lvl="1"/>
            <a:r>
              <a:rPr lang="en-US" sz="2400" smtClean="0"/>
              <a:t>Criterion 1:</a:t>
            </a:r>
          </a:p>
          <a:p>
            <a:pPr lvl="1"/>
            <a:r>
              <a:rPr lang="en-US" sz="2400" smtClean="0"/>
              <a:t>Criterion 2: 	No calving within initial grounding line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21506" name="Equation" r:id="rId3" imgW="101600" imgH="177800" progId="Equation.3">
              <p:embed/>
            </p:oleObj>
          </a:graphicData>
        </a:graphic>
      </p:graphicFrame>
      <p:graphicFrame>
        <p:nvGraphicFramePr>
          <p:cNvPr id="21507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21507" name="Equation" r:id="rId4" imgW="0" imgH="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832100" y="1900238"/>
          <a:ext cx="2282825" cy="508000"/>
        </p:xfrm>
        <a:graphic>
          <a:graphicData uri="http://schemas.openxmlformats.org/presentationml/2006/ole">
            <p:oleObj spid="_x0000_s21508" name="Equation" r:id="rId5" imgW="914400" imgH="2032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21509" name="Equation" r:id="rId6" imgW="101600" imgH="177800" progId="Equation.3">
              <p:embed/>
            </p:oleObj>
          </a:graphicData>
        </a:graphic>
      </p:graphicFrame>
      <p:pic>
        <p:nvPicPr>
          <p:cNvPr id="21512" name="Picture 8" descr="1000years_smoothed_calv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8" y="2914650"/>
            <a:ext cx="44942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1000years_smoothed_calv_nocalv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2638" y="2914650"/>
            <a:ext cx="455136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248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ＭＳ Ｐゴシック</vt:lpstr>
      <vt:lpstr>Arial</vt:lpstr>
      <vt:lpstr>Office Theme</vt:lpstr>
      <vt:lpstr>Equation</vt:lpstr>
      <vt:lpstr>Simulating the evolution of the Antarctic ice sheet using the SIA</vt:lpstr>
      <vt:lpstr>The Shallow Ice Approximation (SIA)</vt:lpstr>
      <vt:lpstr>Numerical properties</vt:lpstr>
      <vt:lpstr>Scheme testing Halfar solution vs. model</vt:lpstr>
      <vt:lpstr>Data</vt:lpstr>
      <vt:lpstr>Model results Antarctic experiment</vt:lpstr>
      <vt:lpstr>Model results Smoothing the input data</vt:lpstr>
      <vt:lpstr>Model results Smoothing the input data</vt:lpstr>
      <vt:lpstr>Model results Implement calving</vt:lpstr>
      <vt:lpstr>Model results Implement calving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the evolution of the Antarctic ice sheet using the SIA</dc:title>
  <dc:creator>Summerschool</dc:creator>
  <cp:lastModifiedBy>Ward</cp:lastModifiedBy>
  <cp:revision>13</cp:revision>
  <dcterms:created xsi:type="dcterms:W3CDTF">2009-10-08T13:34:18Z</dcterms:created>
  <dcterms:modified xsi:type="dcterms:W3CDTF">2009-10-08T13:34:56Z</dcterms:modified>
</cp:coreProperties>
</file>