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ctiveX/activeX1.xml" ContentType="application/vnd.ms-office.activeX+xml"/>
  <Override PartName="/ppt/notesSlides/notesSlide9.xml" ContentType="application/vnd.openxmlformats-officedocument.presentationml.notesSlide+xml"/>
  <Override PartName="/ppt/activeX/activeX2.xml" ContentType="application/vnd.ms-office.activeX+xml"/>
  <Override PartName="/ppt/notesSlides/notesSlide10.xml" ContentType="application/vnd.openxmlformats-officedocument.presentationml.notesSlide+xml"/>
  <Override PartName="/ppt/activeX/activeX3.xml" ContentType="application/vnd.ms-office.activeX+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ctiveX/activeX4.xml" ContentType="application/vnd.ms-office.activeX+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activeX/activeX5.xml" ContentType="application/vnd.ms-office.activeX+xml"/>
  <Override PartName="/ppt/notesSlides/notesSlide21.xml" ContentType="application/vnd.openxmlformats-officedocument.presentationml.notesSlide+xml"/>
  <Override PartName="/ppt/activeX/activeX6.xml" ContentType="application/vnd.ms-office.activeX+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ctiveX/activeX7.xml" ContentType="application/vnd.ms-office.activeX+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6" r:id="rId2"/>
    <p:sldId id="267" r:id="rId3"/>
    <p:sldId id="272" r:id="rId4"/>
    <p:sldId id="285" r:id="rId5"/>
    <p:sldId id="273" r:id="rId6"/>
    <p:sldId id="274" r:id="rId7"/>
    <p:sldId id="275" r:id="rId8"/>
    <p:sldId id="276" r:id="rId9"/>
    <p:sldId id="265" r:id="rId10"/>
    <p:sldId id="281" r:id="rId11"/>
    <p:sldId id="282" r:id="rId12"/>
    <p:sldId id="258" r:id="rId13"/>
    <p:sldId id="259" r:id="rId14"/>
    <p:sldId id="284" r:id="rId15"/>
    <p:sldId id="286" r:id="rId16"/>
    <p:sldId id="287" r:id="rId17"/>
    <p:sldId id="288" r:id="rId18"/>
    <p:sldId id="278" r:id="rId19"/>
    <p:sldId id="280" r:id="rId20"/>
    <p:sldId id="279" r:id="rId21"/>
    <p:sldId id="261" r:id="rId22"/>
    <p:sldId id="277" r:id="rId23"/>
    <p:sldId id="264" r:id="rId24"/>
    <p:sldId id="283" r:id="rId25"/>
    <p:sldId id="262" r:id="rId26"/>
    <p:sldId id="260" r:id="rId27"/>
  </p:sldIdLst>
  <p:sldSz cx="9144000" cy="6858000" type="screen4x3"/>
  <p:notesSz cx="7099300" cy="10234613"/>
  <p:custShowLst>
    <p:custShow name="Real Show" id="0">
      <p:sldLst>
        <p:sld r:id="rId2"/>
        <p:sld r:id="rId13"/>
        <p:sld r:id="rId14"/>
        <p:sld r:id="rId27"/>
      </p:sldLst>
    </p:custShow>
  </p:custShowLst>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FF"/>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717" autoAdjust="0"/>
    <p:restoredTop sz="79328" autoAdjust="0"/>
  </p:normalViewPr>
  <p:slideViewPr>
    <p:cSldViewPr>
      <p:cViewPr>
        <p:scale>
          <a:sx n="60" d="100"/>
          <a:sy n="60" d="100"/>
        </p:scale>
        <p:origin x="-135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activeX/activeX1.xml><?xml version="1.0" encoding="utf-8"?>
<ax:ocx xmlns:ax="http://schemas.microsoft.com/office/2006/activeX" xmlns:r="http://schemas.openxmlformats.org/officeDocument/2006/relationships" ax:classid="{6BF52A52-394A-11D3-B153-00C04F79FAA6}" ax:persistence="persistPropertyBag">
  <ax:ocxPr ax:name="URL" ax:value="HumanEva.avi.AVI"/>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11007"/>
  <ax:ocxPr ax:name="_cy" ax:value="10213"/>
</ax:ocx>
</file>

<file path=ppt/activeX/activeX2.xml><?xml version="1.0" encoding="utf-8"?>
<ax:ocx xmlns:ax="http://schemas.microsoft.com/office/2006/activeX" xmlns:r="http://schemas.openxmlformats.org/officeDocument/2006/relationships" ax:classid="{6BF52A52-394A-11D3-B153-00C04F79FAA6}" ax:persistence="persistPropertyBag">
  <ax:ocxPr ax:name="URL" ax:value="MPI08.avi.AVI"/>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8414"/>
  <ax:ocxPr ax:name="_cy" ax:value="7990"/>
</ax:ocx>
</file>

<file path=ppt/activeX/activeX3.xml><?xml version="1.0" encoding="utf-8"?>
<ax:ocx xmlns:ax="http://schemas.microsoft.com/office/2006/activeX" xmlns:r="http://schemas.openxmlformats.org/officeDocument/2006/relationships" ax:classid="{6BF52A52-394A-11D3-B153-00C04F79FAA6}" ax:persistence="persistPropertyBag">
  <ax:ocxPr ax:name="URL" ax:value="CMU-MACC.avi"/>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10504"/>
  <ax:ocxPr ax:name="_cy" ax:value="8996"/>
</ax:ocx>
</file>

<file path=ppt/activeX/activeX4.xml><?xml version="1.0" encoding="utf-8"?>
<ax:ocx xmlns:ax="http://schemas.microsoft.com/office/2006/activeX" xmlns:r="http://schemas.openxmlformats.org/officeDocument/2006/relationships" ax:classid="{6BF52A52-394A-11D3-B153-00C04F79FAA6}" ax:persistence="persistPropertyBag">
  <ax:ocxPr ax:name="URL" ax:value="bm_demo(2)_v2.avi.AVI"/>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22988"/>
  <ax:ocxPr ax:name="_cy" ax:value="12594"/>
</ax:ocx>
</file>

<file path=ppt/activeX/activeX5.xml><?xml version="1.0" encoding="utf-8"?>
<ax:ocx xmlns:ax="http://schemas.microsoft.com/office/2006/activeX" xmlns:r="http://schemas.openxmlformats.org/officeDocument/2006/relationships" ax:classid="{6BF52A52-394A-11D3-B153-00C04F79FAA6}" ax:persistence="persistPropertyBag">
  <ax:ocxPr ax:name="URL" ax:value="Video4.avi.AVI"/>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21409"/>
  <ax:ocxPr ax:name="_cy" ax:value="13600"/>
</ax:ocx>
</file>

<file path=ppt/activeX/activeX6.xml><?xml version="1.0" encoding="utf-8"?>
<ax:ocx xmlns:ax="http://schemas.microsoft.com/office/2006/activeX" xmlns:r="http://schemas.openxmlformats.org/officeDocument/2006/relationships" ax:classid="{6BF52A52-394A-11D3-B153-00C04F79FAA6}" ax:persistence="persistPropertyBag">
  <ax:ocxPr ax:name="URL" ax:value="Video2.avi.AVI"/>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21409"/>
  <ax:ocxPr ax:name="_cy" ax:value="13600"/>
</ax:ocx>
</file>

<file path=ppt/activeX/activeX7.xml><?xml version="1.0" encoding="utf-8"?>
<ax:ocx xmlns:ax="http://schemas.microsoft.com/office/2006/activeX" xmlns:r="http://schemas.openxmlformats.org/officeDocument/2006/relationships" ax:classid="{6BF52A52-394A-11D3-B153-00C04F79FAA6}" ax:persistence="persistPropertyBag">
  <ax:ocxPr ax:name="URL" ax:value="Video3.avi.AVI"/>
  <ax:ocxPr ax:name="rate" ax:value="1"/>
  <ax:ocxPr ax:name="balance" ax:value="0"/>
  <ax:ocxPr ax:name="currentPosition" ax:value="0"/>
  <ax:ocxPr ax:name="defaultFrame" ax:value=""/>
  <ax:ocxPr ax:name="playCount" ax:value="1"/>
  <ax:ocxPr ax:name="autoStart" ax:value="-1"/>
  <ax:ocxPr ax:name="currentMarker" ax:value="0"/>
  <ax:ocxPr ax:name="invokeURLs" ax:value="-1"/>
  <ax:ocxPr ax:name="baseURL" ax:value=""/>
  <ax:ocxPr ax:name="volume" ax:value="50"/>
  <ax:ocxPr ax:name="mute" ax:value="0"/>
  <ax:ocxPr ax:name="uiMode" ax:value="full"/>
  <ax:ocxPr ax:name="stretchToFit" ax:value="0"/>
  <ax:ocxPr ax:name="windowlessVideo" ax:value="0"/>
  <ax:ocxPr ax:name="enabled" ax:value="-1"/>
  <ax:ocxPr ax:name="enableContextMenu" ax:value="-1"/>
  <ax:ocxPr ax:name="fullScreen" ax:value="0"/>
  <ax:ocxPr ax:name="SAMIStyle" ax:value=""/>
  <ax:ocxPr ax:name="SAMILang" ax:value=""/>
  <ax:ocxPr ax:name="SAMIFilename" ax:value=""/>
  <ax:ocxPr ax:name="captioningID" ax:value=""/>
  <ax:ocxPr ax:name="enableErrorDialogs" ax:value="0"/>
  <ax:ocxPr ax:name="_cx" ax:value="16007"/>
  <ax:ocxPr ax:name="_cy" ax:value="13811"/>
</ax:ocx>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0.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0.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3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fontAlgn="auto">
              <a:spcBef>
                <a:spcPts val="0"/>
              </a:spcBef>
              <a:spcAft>
                <a:spcPts val="0"/>
              </a:spcAft>
              <a:defRPr sz="1300">
                <a:latin typeface="+mn-lt"/>
                <a:cs typeface="+mn-cs"/>
              </a:defRPr>
            </a:lvl1pPr>
          </a:lstStyle>
          <a:p>
            <a:pPr>
              <a:defRPr/>
            </a:pPr>
            <a:endParaRPr lang="en-US"/>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fontAlgn="auto">
              <a:spcBef>
                <a:spcPts val="0"/>
              </a:spcBef>
              <a:spcAft>
                <a:spcPts val="0"/>
              </a:spcAft>
              <a:defRPr sz="1300">
                <a:latin typeface="+mn-lt"/>
                <a:cs typeface="+mn-cs"/>
              </a:defRPr>
            </a:lvl1pPr>
          </a:lstStyle>
          <a:p>
            <a:pPr>
              <a:defRPr/>
            </a:pPr>
            <a:fld id="{A6AF5B16-B76E-4D73-A166-69A9F6E01BEA}" type="datetimeFigureOut">
              <a:rPr lang="en-US"/>
              <a:pPr>
                <a:defRPr/>
              </a:pPr>
              <a:t>11/12/2011</a:t>
            </a:fld>
            <a:endParaRPr lang="en-US" dirty="0"/>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pPr lvl="0"/>
            <a:endParaRPr lang="en-US" noProof="0" dirty="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fontAlgn="auto">
              <a:spcBef>
                <a:spcPts val="0"/>
              </a:spcBef>
              <a:spcAft>
                <a:spcPts val="0"/>
              </a:spcAft>
              <a:defRPr sz="13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fontAlgn="auto">
              <a:spcBef>
                <a:spcPts val="0"/>
              </a:spcBef>
              <a:spcAft>
                <a:spcPts val="0"/>
              </a:spcAft>
              <a:defRPr sz="1300">
                <a:latin typeface="+mn-lt"/>
                <a:cs typeface="+mn-cs"/>
              </a:defRPr>
            </a:lvl1pPr>
          </a:lstStyle>
          <a:p>
            <a:pPr>
              <a:defRPr/>
            </a:pPr>
            <a:fld id="{12486190-32D7-49F7-9CA4-F47202416A91}" type="slidenum">
              <a:rPr lang="en-US"/>
              <a:pPr>
                <a:defRPr/>
              </a:pPr>
              <a:t>‹#›</a:t>
            </a:fld>
            <a:endParaRPr lang="en-US" dirty="0"/>
          </a:p>
        </p:txBody>
      </p:sp>
    </p:spTree>
    <p:extLst>
      <p:ext uri="{BB962C8B-B14F-4D97-AF65-F5344CB8AC3E}">
        <p14:creationId xmlns:p14="http://schemas.microsoft.com/office/powerpoint/2010/main" val="24207001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Welcome at my presentation about the Utrecht Multi-Person</a:t>
            </a:r>
            <a:r>
              <a:rPr lang="nl-NL" baseline="0" dirty="0" smtClean="0"/>
              <a:t> Motion benchmark. I would like to thank the organizers for the opportunity to present and share our work to fellow researchers in the computer vision community. This benchmark is created by the Multimedia &amp; Geometry group  at Utrecht University in the Netherlands and I want the acknowledge the nationally funded GATE program to promote game research in training and entertainment to make our research possible.</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a:t>
            </a:fld>
            <a:endParaRPr lang="en-US" dirty="0"/>
          </a:p>
        </p:txBody>
      </p:sp>
    </p:spTree>
    <p:extLst>
      <p:ext uri="{BB962C8B-B14F-4D97-AF65-F5344CB8AC3E}">
        <p14:creationId xmlns:p14="http://schemas.microsoft.com/office/powerpoint/2010/main" val="41822083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None/>
            </a:pPr>
            <a:r>
              <a:rPr lang="nl-NL" dirty="0" smtClean="0"/>
              <a:t>The next dataset we consider is the Indoor motion capture dataset (MPI08) from</a:t>
            </a:r>
            <a:r>
              <a:rPr lang="nl-NL" baseline="0" dirty="0" smtClean="0"/>
              <a:t> ... This dataset is captured using more cameras (8 instead of 4-7) with a higher resolution 1004 x 1004. Additionally, they provide the background silhouettes so no effort has to be made to do background subtraction. Instead of using reflective markers in combination with a MoCap system, they use an initial laser scan of the subject and fit this to data obtained by 5 inertial sensors. Based on this fit, the skeleton can be computed. Again, this dataset is not fully extended yet to multiple persons. </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10</a:t>
            </a:fld>
            <a:endParaRPr lang="en-US" dirty="0"/>
          </a:p>
        </p:txBody>
      </p:sp>
    </p:spTree>
    <p:extLst>
      <p:ext uri="{BB962C8B-B14F-4D97-AF65-F5344CB8AC3E}">
        <p14:creationId xmlns:p14="http://schemas.microsoft.com/office/powerpoint/2010/main" val="3093361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Last example I</a:t>
            </a:r>
            <a:r>
              <a:rPr lang="nl-NL" baseline="0" dirty="0" smtClean="0"/>
              <a:t> want to show is the CMU-MMAC dataset, which is a dataset developed for kitchen activities. Although they use a lot of additional sensors, there is only one scenario that provide MoCap data. From the movie, you can see that to have all the additional sensors, the appearance does not look natural anymore. Also this benchmark is restricted to one person motion capturing only.</a:t>
            </a:r>
          </a:p>
          <a:p>
            <a:endParaRPr lang="nl-NL" baseline="0" dirty="0" smtClean="0"/>
          </a:p>
          <a:p>
            <a:r>
              <a:rPr lang="nl-NL" baseline="0" dirty="0" smtClean="0"/>
              <a:t>The UMPM benchmark provides the desired extension to multiple persons, using hardware that match the state-of-the-art and keeps the appearance of the subjects as natural as possible.</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11</a:t>
            </a:fld>
            <a:endParaRPr lang="en-US" dirty="0"/>
          </a:p>
        </p:txBody>
      </p:sp>
    </p:spTree>
    <p:extLst>
      <p:ext uri="{BB962C8B-B14F-4D97-AF65-F5344CB8AC3E}">
        <p14:creationId xmlns:p14="http://schemas.microsoft.com/office/powerpoint/2010/main" val="30933614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aseline="0" dirty="0" smtClean="0"/>
              <a:t>What does the UMPM benchmark provide:</a:t>
            </a:r>
          </a:p>
          <a:p>
            <a:r>
              <a:rPr lang="nl-NL" baseline="0" dirty="0" smtClean="0"/>
              <a:t>We use four Basler color cameras with a resolution of 644 x 484 pixels to capture the images of the scene. </a:t>
            </a:r>
            <a:r>
              <a:rPr lang="en-US" sz="1300" dirty="0"/>
              <a:t>The cameras are placed such that 3 cameras form an equilateral triangle. This choice ensures that (1) the cameras surround the acquisition area and the subjects, (2) there is sufficient overlap between the cameras’ field of views, and (3) the cameras do not face each other directly to avoid similar silhouettes.</a:t>
            </a:r>
          </a:p>
          <a:p>
            <a:r>
              <a:rPr lang="en-US" sz="1300" dirty="0"/>
              <a:t>The cameras are calibrated beforehand using a checkerboard, such that calibration information is available of how the 2D projections are created from the 3D scene. </a:t>
            </a:r>
          </a:p>
          <a:p>
            <a:endParaRPr lang="en-US" sz="1300"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12</a:t>
            </a:fld>
            <a:endParaRPr lang="en-US" dirty="0"/>
          </a:p>
        </p:txBody>
      </p:sp>
    </p:spTree>
    <p:extLst>
      <p:ext uri="{BB962C8B-B14F-4D97-AF65-F5344CB8AC3E}">
        <p14:creationId xmlns:p14="http://schemas.microsoft.com/office/powerpoint/2010/main" val="5948520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The UMPM</a:t>
            </a:r>
            <a:r>
              <a:rPr lang="nl-NL" baseline="0" dirty="0" smtClean="0"/>
              <a:t> benchmark is a benchmark because it also provides some form of 3D ground truth information. We use a Vicon system to capture the 3D positions of reflective markers attached to a subject. The markers are attached to a subject such that occlusions can still be measured. Therefore, we use 37 markers per subject and use for example 3 markers to find the wrist.</a:t>
            </a:r>
          </a:p>
          <a:p>
            <a:r>
              <a:rPr lang="nl-NL" baseline="0" dirty="0" smtClean="0"/>
              <a:t>These marker positions are captured at a framerate of 100 fps. Both systems are synchronized by hardware and one shared origin in the 3D world is defined to match the color video streams to the MoCap data and vice versa.</a:t>
            </a:r>
          </a:p>
          <a:p>
            <a:r>
              <a:rPr lang="nl-NL" baseline="0" dirty="0" smtClean="0"/>
              <a:t>Although we record multiple persons in a scene, we believe it is sufficient to only equip 2 subjects with markers to validate the results.</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13</a:t>
            </a:fld>
            <a:endParaRPr lang="en-US" dirty="0"/>
          </a:p>
        </p:txBody>
      </p:sp>
    </p:spTree>
    <p:extLst>
      <p:ext uri="{BB962C8B-B14F-4D97-AF65-F5344CB8AC3E}">
        <p14:creationId xmlns:p14="http://schemas.microsoft.com/office/powerpoint/2010/main" val="27685748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b="0" i="0" u="none" strike="noStrike" kern="1200" baseline="0" dirty="0" smtClean="0">
                <a:solidFill>
                  <a:schemeClr val="tx1"/>
                </a:solidFill>
                <a:latin typeface="+mn-lt"/>
                <a:ea typeface="+mn-ea"/>
                <a:cs typeface="+mn-cs"/>
              </a:rPr>
              <a:t>The main challenge in creating the UMPM benchmark is to handle intra-/inter-person and other occlusions. A consequence</a:t>
            </a:r>
          </a:p>
          <a:p>
            <a:r>
              <a:rPr lang="en-US" sz="1200" b="0" i="0" u="none" strike="noStrike" kern="1200" baseline="0" dirty="0" smtClean="0">
                <a:solidFill>
                  <a:schemeClr val="tx1"/>
                </a:solidFill>
                <a:latin typeface="+mn-lt"/>
                <a:ea typeface="+mn-ea"/>
                <a:cs typeface="+mn-cs"/>
              </a:rPr>
              <a:t>of such occlusions is that some markers cannot be detected or ghost markers are present. However, to provide complete ground truth 3D information of the subjects, we must identify and locate these missing markers. </a:t>
            </a:r>
          </a:p>
          <a:p>
            <a:r>
              <a:rPr lang="en-US" sz="1200" b="0" i="0" u="none" strike="noStrike" kern="1200" baseline="0" dirty="0" smtClean="0">
                <a:solidFill>
                  <a:schemeClr val="tx1"/>
                </a:solidFill>
                <a:latin typeface="+mn-lt"/>
                <a:ea typeface="+mn-ea"/>
                <a:cs typeface="+mn-cs"/>
              </a:rPr>
              <a:t>Another challenge is the labeling of the markers. </a:t>
            </a:r>
            <a:r>
              <a:rPr lang="nl-NL" sz="1200" b="0" i="0" u="none" strike="noStrike" kern="1200" baseline="0" dirty="0" smtClean="0">
                <a:solidFill>
                  <a:schemeClr val="tx1"/>
                </a:solidFill>
                <a:latin typeface="+mn-lt"/>
                <a:ea typeface="+mn-ea"/>
                <a:cs typeface="+mn-cs"/>
              </a:rPr>
              <a:t>After manually </a:t>
            </a:r>
            <a:r>
              <a:rPr lang="en-US" sz="1200" b="0" i="0" u="none" strike="noStrike" kern="1200" baseline="0" dirty="0" smtClean="0">
                <a:solidFill>
                  <a:schemeClr val="tx1"/>
                </a:solidFill>
                <a:latin typeface="+mn-lt"/>
                <a:ea typeface="+mn-ea"/>
                <a:cs typeface="+mn-cs"/>
              </a:rPr>
              <a:t>assigning labels to the markers in one frame, the Nexus software reconstructs the trajectories and assigns labels to marker positions in the other frames. This reconstruction is not always correct and relabeling is necessary. Thus (1) missing markers should be identified, (2) erroneous measurements should be removed, and (3) each marker should get a label of the body part and the person it belongs to. Manually checking the marker positions - typically half a million per recording- is a non-trivial task. We developed an approach to subsequently (1) check the continuity of trajectories, meaning that a sudden change in the speed of a label points to a place that needs special attention (this reduces the number of positions to inspect to about 100), (2) assign labels to marker positions that were not yet assigned a label (anonymous markers), where we iteratively check for discontinuities, </a:t>
            </a:r>
            <a:r>
              <a:rPr lang="en-US" sz="1200" b="0" i="0" u="none" strike="noStrike" kern="1200" baseline="0" dirty="0" err="1" smtClean="0">
                <a:solidFill>
                  <a:schemeClr val="tx1"/>
                </a:solidFill>
                <a:latin typeface="+mn-lt"/>
                <a:ea typeface="+mn-ea"/>
                <a:cs typeface="+mn-cs"/>
              </a:rPr>
              <a:t>relabel</a:t>
            </a:r>
            <a:r>
              <a:rPr lang="en-US" sz="1200" b="0" i="0" u="none" strike="noStrike" kern="1200" baseline="0" dirty="0" smtClean="0">
                <a:solidFill>
                  <a:schemeClr val="tx1"/>
                </a:solidFill>
                <a:latin typeface="+mn-lt"/>
                <a:ea typeface="+mn-ea"/>
                <a:cs typeface="+mn-cs"/>
              </a:rPr>
              <a:t> manually and label anonymous markers until no serious discontinuities are left, and finally, (3) interpolate trajectories and throw away anonymous markers. This procedure is repeated until no </a:t>
            </a:r>
            <a:r>
              <a:rPr lang="nl-NL" sz="1200" b="0" i="0" u="none" strike="noStrike" kern="1200" baseline="0" dirty="0" smtClean="0">
                <a:solidFill>
                  <a:schemeClr val="tx1"/>
                </a:solidFill>
                <a:latin typeface="+mn-lt"/>
                <a:ea typeface="+mn-ea"/>
                <a:cs typeface="+mn-cs"/>
              </a:rPr>
              <a:t>significant improvements are found.</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14</a:t>
            </a:fld>
            <a:endParaRPr lang="en-US" dirty="0"/>
          </a:p>
        </p:txBody>
      </p:sp>
    </p:spTree>
    <p:extLst>
      <p:ext uri="{BB962C8B-B14F-4D97-AF65-F5344CB8AC3E}">
        <p14:creationId xmlns:p14="http://schemas.microsoft.com/office/powerpoint/2010/main" val="1432690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15</a:t>
            </a:fld>
            <a:endParaRPr lang="en-US" dirty="0"/>
          </a:p>
        </p:txBody>
      </p:sp>
    </p:spTree>
    <p:extLst>
      <p:ext uri="{BB962C8B-B14F-4D97-AF65-F5344CB8AC3E}">
        <p14:creationId xmlns:p14="http://schemas.microsoft.com/office/powerpoint/2010/main" val="14326903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16</a:t>
            </a:fld>
            <a:endParaRPr lang="en-US" dirty="0"/>
          </a:p>
        </p:txBody>
      </p:sp>
    </p:spTree>
    <p:extLst>
      <p:ext uri="{BB962C8B-B14F-4D97-AF65-F5344CB8AC3E}">
        <p14:creationId xmlns:p14="http://schemas.microsoft.com/office/powerpoint/2010/main" val="14326903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17</a:t>
            </a:fld>
            <a:endParaRPr lang="en-US" dirty="0"/>
          </a:p>
        </p:txBody>
      </p:sp>
    </p:spTree>
    <p:extLst>
      <p:ext uri="{BB962C8B-B14F-4D97-AF65-F5344CB8AC3E}">
        <p14:creationId xmlns:p14="http://schemas.microsoft.com/office/powerpoint/2010/main" val="1432690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300" dirty="0"/>
              <a:t>Next to the 37 marker positions per subject, we also provide two sets with 15 virtual 3D positions to describe the</a:t>
            </a:r>
          </a:p>
          <a:p>
            <a:r>
              <a:rPr lang="en-US" sz="1300" dirty="0"/>
              <a:t>bone joints, namely head, neck, shoulders, elbows, wrists, pelvis, </a:t>
            </a:r>
            <a:r>
              <a:rPr lang="en-US" sz="1300" dirty="0" err="1"/>
              <a:t>tighs</a:t>
            </a:r>
            <a:r>
              <a:rPr lang="en-US" sz="1300" dirty="0"/>
              <a:t>, knees and ankles. In the first</a:t>
            </a:r>
          </a:p>
          <a:p>
            <a:r>
              <a:rPr lang="en-US" sz="1300" dirty="0"/>
              <a:t>set, the joint positions (except for the shoulders and </a:t>
            </a:r>
            <a:r>
              <a:rPr lang="en-US" sz="1300" dirty="0" err="1"/>
              <a:t>tighs</a:t>
            </a:r>
            <a:r>
              <a:rPr lang="en-US" sz="1300" dirty="0"/>
              <a:t>) are computed by averaging the coordinates of the </a:t>
            </a:r>
          </a:p>
          <a:p>
            <a:r>
              <a:rPr lang="en-US" sz="1300" dirty="0"/>
              <a:t>corresponding markers, since these are placed around the joints. The second set adds a </a:t>
            </a:r>
            <a:r>
              <a:rPr lang="en-US" sz="1300" dirty="0" err="1"/>
              <a:t>kinematically</a:t>
            </a:r>
            <a:r>
              <a:rPr lang="en-US" sz="1300" dirty="0"/>
              <a:t> constrained</a:t>
            </a:r>
          </a:p>
          <a:p>
            <a:r>
              <a:rPr lang="en-US" sz="1300" dirty="0"/>
              <a:t>human skeleton model (23 degrees of freedom) to the 15 virtual joints of the first set to overcome the problem</a:t>
            </a:r>
          </a:p>
          <a:p>
            <a:r>
              <a:rPr lang="en-US" sz="1300" dirty="0"/>
              <a:t>of moving markers caused by the deformation of muscles or moving clothes.</a:t>
            </a:r>
          </a:p>
          <a:p>
            <a:endParaRPr lang="en-US" sz="1300" dirty="0"/>
          </a:p>
          <a:p>
            <a:r>
              <a:rPr lang="en-US" sz="1300" dirty="0"/>
              <a:t>Comments on Figure:</a:t>
            </a:r>
          </a:p>
          <a:p>
            <a:r>
              <a:rPr lang="en-US" sz="1300" dirty="0"/>
              <a:t>Figure 5. Estimating the subjects’ joints ground truth. (a) Example frame superimposed with virtual markers (green circles). (b) Estimating</a:t>
            </a:r>
          </a:p>
          <a:p>
            <a:r>
              <a:rPr lang="en-US" sz="1300" dirty="0"/>
              <a:t>the virtual markers (green circles) by the 3D coordinates of the reflective markers (gray squares). (c) The </a:t>
            </a:r>
            <a:r>
              <a:rPr lang="en-US" sz="1300" dirty="0" err="1"/>
              <a:t>kinematically</a:t>
            </a:r>
            <a:r>
              <a:rPr lang="en-US" sz="1300" dirty="0"/>
              <a:t> constrained human</a:t>
            </a:r>
          </a:p>
          <a:p>
            <a:r>
              <a:rPr lang="en-US" sz="1300" dirty="0"/>
              <a:t>skeleton model. (d) Virtual markers (colored squares) drive the skeletons (black bones and gray joints). (e) The virtual markers (colored</a:t>
            </a:r>
          </a:p>
          <a:p>
            <a:r>
              <a:rPr lang="en-US" sz="1300" dirty="0"/>
              <a:t>circles) and the skeletons (gray lines and circles) superimposed on one example view.</a:t>
            </a:r>
            <a:endParaRPr lang="en-US"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18</a:t>
            </a:fld>
            <a:endParaRPr lang="en-US" dirty="0"/>
          </a:p>
        </p:txBody>
      </p:sp>
    </p:spTree>
    <p:extLst>
      <p:ext uri="{BB962C8B-B14F-4D97-AF65-F5344CB8AC3E}">
        <p14:creationId xmlns:p14="http://schemas.microsoft.com/office/powerpoint/2010/main" val="27685748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A demo of the marker sets visualized.</a:t>
            </a:r>
            <a:endParaRPr lang="en-US"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19</a:t>
            </a:fld>
            <a:endParaRPr lang="en-US" dirty="0"/>
          </a:p>
        </p:txBody>
      </p:sp>
    </p:spTree>
    <p:extLst>
      <p:ext uri="{BB962C8B-B14F-4D97-AF65-F5344CB8AC3E}">
        <p14:creationId xmlns:p14="http://schemas.microsoft.com/office/powerpoint/2010/main" val="27685748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The field of </a:t>
            </a:r>
            <a:r>
              <a:rPr lang="nl-NL" baseline="0" dirty="0" smtClean="0"/>
              <a:t>unmarked articulated human motion capturing tries to detect, track and interpret motion of human beings in video streams. We see an increasing amount of publications to capture human motion for multiple subjects present in the scene. The main challenge in the multi-person case is the increasing amount of occlusions. These methods need validation, but there is no benchmark available yet to do this. </a:t>
            </a:r>
            <a:r>
              <a:rPr lang="nl-NL" dirty="0" smtClean="0"/>
              <a:t>At</a:t>
            </a:r>
            <a:r>
              <a:rPr lang="nl-NL" baseline="0" dirty="0" smtClean="0"/>
              <a:t> Utrecht University we have put a lot of effort in creating such a benchmark for unmarked multi-person articulated human motion capturing. As a result, we introduce the Utrecht Multi-Person Motion benchmark, abbreviated as UMPM. “Utrecht” because it is created at the Utrecht University, “Multi-Person” because this is what makes our benchmark different from others and “Motion” because “Markerless Human Motion Capturing Evaluation” was too long. </a:t>
            </a:r>
          </a:p>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2</a:t>
            </a:fld>
            <a:endParaRPr lang="en-US" dirty="0"/>
          </a:p>
        </p:txBody>
      </p:sp>
    </p:spTree>
    <p:extLst>
      <p:ext uri="{BB962C8B-B14F-4D97-AF65-F5344CB8AC3E}">
        <p14:creationId xmlns:p14="http://schemas.microsoft.com/office/powerpoint/2010/main" val="28988972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300" dirty="0"/>
              <a:t>The feature that distinguishes UMPM from other benchmarks is that this benchmark is setup to capture multi-person movements and includes interaction. Each scenario is recorded using 1,2,3 and 4 subjects if possible. </a:t>
            </a:r>
            <a:r>
              <a:rPr lang="en-US" sz="1300" dirty="0" err="1"/>
              <a:t>Eg</a:t>
            </a:r>
            <a:r>
              <a:rPr lang="en-US" sz="1300" dirty="0"/>
              <a:t> passing a ball alone is not very useful.</a:t>
            </a:r>
          </a:p>
          <a:p>
            <a:r>
              <a:rPr lang="en-US" sz="1300" dirty="0"/>
              <a:t>Interaction is an important part of our benchmark as well. We let the subjects interact with static objects like a chair and a table, and grabbing smaller objects from a table. Also the subjects interact with each other by means of gestures and finally we have the subjects throwing a ball to each other, such that interaction with an object is combined with subject interaction. In the right column the scenarios are summarized.</a:t>
            </a:r>
            <a:endParaRPr lang="en-US"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20</a:t>
            </a:fld>
            <a:endParaRPr lang="en-US" dirty="0"/>
          </a:p>
        </p:txBody>
      </p:sp>
    </p:spTree>
    <p:extLst>
      <p:ext uri="{BB962C8B-B14F-4D97-AF65-F5344CB8AC3E}">
        <p14:creationId xmlns:p14="http://schemas.microsoft.com/office/powerpoint/2010/main" val="27685748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This is an example of five multi-person</a:t>
            </a:r>
            <a:r>
              <a:rPr lang="nl-NL" baseline="0" dirty="0" smtClean="0"/>
              <a:t> scenarios where interaction is not that relevant yet. It includes walking freely, walking in a circle, walking in a triangle, performing some artificial poses on one position and while moving.</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21</a:t>
            </a:fld>
            <a:endParaRPr lang="en-US" dirty="0"/>
          </a:p>
        </p:txBody>
      </p:sp>
    </p:spTree>
    <p:extLst>
      <p:ext uri="{BB962C8B-B14F-4D97-AF65-F5344CB8AC3E}">
        <p14:creationId xmlns:p14="http://schemas.microsoft.com/office/powerpoint/2010/main" val="12493417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This is an example of the scenarios</a:t>
            </a:r>
            <a:r>
              <a:rPr lang="nl-NL" baseline="0" dirty="0" smtClean="0"/>
              <a:t> designed for interaction. It includes interaction with a chair and a table, grabbing objects, conversation in gestures and passing a ball to each other.</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22</a:t>
            </a:fld>
            <a:endParaRPr lang="en-US" dirty="0"/>
          </a:p>
        </p:txBody>
      </p:sp>
    </p:spTree>
    <p:extLst>
      <p:ext uri="{BB962C8B-B14F-4D97-AF65-F5344CB8AC3E}">
        <p14:creationId xmlns:p14="http://schemas.microsoft.com/office/powerpoint/2010/main" val="1249341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This is a summary of what we provide in the UMPM benchmark. Emphasize that the webpage will be used to publish research results of other researchers using UMPM to evaluate</a:t>
            </a:r>
            <a:r>
              <a:rPr lang="nl-NL" baseline="0" dirty="0" smtClean="0"/>
              <a:t> their</a:t>
            </a:r>
            <a:r>
              <a:rPr lang="nl-NL" dirty="0" smtClean="0"/>
              <a:t> human motion capturing algorithms.</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23</a:t>
            </a:fld>
            <a:endParaRPr lang="en-US" dirty="0"/>
          </a:p>
        </p:txBody>
      </p:sp>
    </p:spTree>
    <p:extLst>
      <p:ext uri="{BB962C8B-B14F-4D97-AF65-F5344CB8AC3E}">
        <p14:creationId xmlns:p14="http://schemas.microsoft.com/office/powerpoint/2010/main" val="17658779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This</a:t>
            </a:r>
            <a:r>
              <a:rPr lang="nl-NL" baseline="0" dirty="0" smtClean="0"/>
              <a:t> short movie shows the first results of a fellow PhD student Feifei Huo from Delft University, the Netherlands, of her upper body tracker on the UMPM benchmark. The quantitative results are not available yet.</a:t>
            </a:r>
          </a:p>
          <a:p>
            <a:r>
              <a:rPr lang="nl-NL" dirty="0" smtClean="0"/>
              <a:t>Within</a:t>
            </a:r>
            <a:r>
              <a:rPr lang="nl-NL" baseline="0" dirty="0" smtClean="0"/>
              <a:t> the GATE research program, the UMPM benchmark is planned to be used in the near future to evaluate results on human motion capturing. </a:t>
            </a:r>
            <a:r>
              <a:rPr lang="nl-NL" dirty="0" smtClean="0"/>
              <a:t>However, w</a:t>
            </a:r>
            <a:r>
              <a:rPr lang="nl-NL" baseline="0" dirty="0" smtClean="0"/>
              <a:t>e hope that the computer vision community adopts this UMPM benchmark as a benchmark for multi-person human motion capturing and wants to use the UMPM benchmark to validate their own results. We would like to encourage all of you to do so and if possible, we want to collect the research results on our webpage to share and help other researchers working on this field. </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24</a:t>
            </a:fld>
            <a:endParaRPr lang="en-US" dirty="0"/>
          </a:p>
        </p:txBody>
      </p:sp>
    </p:spTree>
    <p:extLst>
      <p:ext uri="{BB962C8B-B14F-4D97-AF65-F5344CB8AC3E}">
        <p14:creationId xmlns:p14="http://schemas.microsoft.com/office/powerpoint/2010/main" val="17658779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Hier moeten de resultaten van Feifei komen.</a:t>
            </a:r>
          </a:p>
          <a:p>
            <a:endParaRPr lang="nl-NL" dirty="0" smtClean="0"/>
          </a:p>
          <a:p>
            <a:r>
              <a:rPr lang="nl-NL" dirty="0" smtClean="0"/>
              <a:t>Hier moet de best visibility van</a:t>
            </a:r>
            <a:r>
              <a:rPr lang="nl-NL" baseline="0" dirty="0" smtClean="0"/>
              <a:t> Xinghan komen.</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25</a:t>
            </a:fld>
            <a:endParaRPr lang="en-US" dirty="0"/>
          </a:p>
        </p:txBody>
      </p:sp>
    </p:spTree>
    <p:extLst>
      <p:ext uri="{BB962C8B-B14F-4D97-AF65-F5344CB8AC3E}">
        <p14:creationId xmlns:p14="http://schemas.microsoft.com/office/powerpoint/2010/main" val="22665856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Finally, I give you the web address</a:t>
            </a:r>
            <a:r>
              <a:rPr lang="nl-NL" baseline="0" dirty="0" smtClean="0"/>
              <a:t> to find the UMPM benchmark. On this webpage you will find the actual data such as movies, c3d files with MoCap data, background images, calibration data, but also software to read the c3d data, a technical report, and other relevant data.</a:t>
            </a:r>
          </a:p>
          <a:p>
            <a:endParaRPr lang="nl-NL" baseline="0" dirty="0" smtClean="0"/>
          </a:p>
          <a:p>
            <a:r>
              <a:rPr lang="nl-NL" baseline="0" dirty="0" smtClean="0"/>
              <a:t>If you have questions or remarks or you have some results of your method using UMPM, please contact us.</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26</a:t>
            </a:fld>
            <a:endParaRPr lang="en-US" dirty="0"/>
          </a:p>
        </p:txBody>
      </p:sp>
    </p:spTree>
    <p:extLst>
      <p:ext uri="{BB962C8B-B14F-4D97-AF65-F5344CB8AC3E}">
        <p14:creationId xmlns:p14="http://schemas.microsoft.com/office/powerpoint/2010/main" val="3418527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The goal of our</a:t>
            </a:r>
            <a:r>
              <a:rPr lang="nl-NL" baseline="0" dirty="0" smtClean="0"/>
              <a:t> work is to provide a benchmark for the multi-person case, including interaction, that we and other researchers can use to evaluate their multi-person unmarked human motion capturing algorithms. Let us analyze this goal part by part to see what the content of this talk will be.</a:t>
            </a:r>
          </a:p>
          <a:p>
            <a:endParaRPr lang="nl-NL" baseline="0" dirty="0" smtClean="0"/>
          </a:p>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3</a:t>
            </a:fld>
            <a:endParaRPr lang="en-US" dirty="0"/>
          </a:p>
        </p:txBody>
      </p:sp>
    </p:spTree>
    <p:extLst>
      <p:ext uri="{BB962C8B-B14F-4D97-AF65-F5344CB8AC3E}">
        <p14:creationId xmlns:p14="http://schemas.microsoft.com/office/powerpoint/2010/main" val="28988972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We provide an equivalent</a:t>
            </a:r>
            <a:r>
              <a:rPr lang="nl-NL" baseline="0" dirty="0" smtClean="0"/>
              <a:t> benchmark, meaning that their are already benchmarks available to the research community for human motion capturing. We will look at what their features are and why we still need another benchmark.</a:t>
            </a:r>
          </a:p>
          <a:p>
            <a:endParaRPr lang="nl-NL" baseline="0" dirty="0" smtClean="0"/>
          </a:p>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4</a:t>
            </a:fld>
            <a:endParaRPr lang="en-US" dirty="0"/>
          </a:p>
        </p:txBody>
      </p:sp>
    </p:spTree>
    <p:extLst>
      <p:ext uri="{BB962C8B-B14F-4D97-AF65-F5344CB8AC3E}">
        <p14:creationId xmlns:p14="http://schemas.microsoft.com/office/powerpoint/2010/main" val="28988972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We</a:t>
            </a:r>
            <a:r>
              <a:rPr lang="nl-NL" baseline="0" dirty="0" smtClean="0"/>
              <a:t> provide a benchmark for unmarked human motion capturing, which includes the input for the algorithms like video streams and ground truth 3D information to validate the results. We will explain what we exactly provide such that the researcher can decide if and how he or she wants to use our benchmark to validate his/her human capturing results. </a:t>
            </a:r>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5</a:t>
            </a:fld>
            <a:endParaRPr lang="en-US" dirty="0"/>
          </a:p>
        </p:txBody>
      </p:sp>
    </p:spTree>
    <p:extLst>
      <p:ext uri="{BB962C8B-B14F-4D97-AF65-F5344CB8AC3E}">
        <p14:creationId xmlns:p14="http://schemas.microsoft.com/office/powerpoint/2010/main" val="2898897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The feature that distincts our benchmark</a:t>
            </a:r>
            <a:r>
              <a:rPr lang="nl-NL" baseline="0" dirty="0" smtClean="0"/>
              <a:t> from others is that we have created a benchmark for multiple subjects in a scene, including some scenarios where the subjects interacts with each other, with static objects or both. </a:t>
            </a:r>
          </a:p>
          <a:p>
            <a:endParaRPr lang="nl-NL" baseline="0" dirty="0" smtClean="0"/>
          </a:p>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6</a:t>
            </a:fld>
            <a:endParaRPr lang="en-US" dirty="0"/>
          </a:p>
        </p:txBody>
      </p:sp>
    </p:spTree>
    <p:extLst>
      <p:ext uri="{BB962C8B-B14F-4D97-AF65-F5344CB8AC3E}">
        <p14:creationId xmlns:p14="http://schemas.microsoft.com/office/powerpoint/2010/main" val="2898897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After presenting the details of the benchmark, we also give</a:t>
            </a:r>
            <a:r>
              <a:rPr lang="nl-NL" baseline="0" dirty="0" smtClean="0"/>
              <a:t> an example of how the UMPM benchmark can be used by researchers to evaluate their human motion capturing algorithms.</a:t>
            </a:r>
          </a:p>
          <a:p>
            <a:r>
              <a:rPr lang="nl-NL" i="1" baseline="0" dirty="0" smtClean="0"/>
              <a:t>Hier moet ik nog even naar kijken.</a:t>
            </a:r>
          </a:p>
          <a:p>
            <a:endParaRPr lang="nl-NL" baseline="0" dirty="0" smtClean="0"/>
          </a:p>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7</a:t>
            </a:fld>
            <a:endParaRPr lang="en-US" dirty="0"/>
          </a:p>
        </p:txBody>
      </p:sp>
    </p:spTree>
    <p:extLst>
      <p:ext uri="{BB962C8B-B14F-4D97-AF65-F5344CB8AC3E}">
        <p14:creationId xmlns:p14="http://schemas.microsoft.com/office/powerpoint/2010/main" val="28988972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Finally, we provide this dataset to the research community</a:t>
            </a:r>
            <a:r>
              <a:rPr lang="nl-NL" baseline="0" dirty="0" smtClean="0"/>
              <a:t> by a webpage, such that researcher can access the benchmark, use it and maybe even publish their results on this UMPM benchmark.</a:t>
            </a:r>
          </a:p>
          <a:p>
            <a:r>
              <a:rPr lang="nl-NL" baseline="0" dirty="0" smtClean="0"/>
              <a:t>This concludes the topics of this presentation.</a:t>
            </a:r>
          </a:p>
          <a:p>
            <a:endParaRPr lang="nl-NL" baseline="0" dirty="0" smtClean="0"/>
          </a:p>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8</a:t>
            </a:fld>
            <a:endParaRPr lang="en-US" dirty="0"/>
          </a:p>
        </p:txBody>
      </p:sp>
    </p:spTree>
    <p:extLst>
      <p:ext uri="{BB962C8B-B14F-4D97-AF65-F5344CB8AC3E}">
        <p14:creationId xmlns:p14="http://schemas.microsoft.com/office/powerpoint/2010/main" val="28988972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None/>
            </a:pPr>
            <a:r>
              <a:rPr lang="nl-NL" dirty="0" smtClean="0"/>
              <a:t>Let us first look at some existing publicly available datasets for human motion capturing. Although there are more, I will show three datasets</a:t>
            </a:r>
            <a:r>
              <a:rPr lang="nl-NL" baseline="0" dirty="0" smtClean="0"/>
              <a:t> that are closest to the UMPM benchmark considering their features and their goals. The first benchmark is the HumanEva data set, developed at Brown University. I showed an example view of a scenario in the movie, where a person is walking in circles. Although the person is wearing reflective markers for the motion capture system, the appearance of the subject remains natural. In HumanEvaII, the cameras are placed such that they do not face each other to avoid similar images. The only disadvantage of this benchmark is that the number of subjects is restricted to one. </a:t>
            </a:r>
          </a:p>
          <a:p>
            <a:pPr>
              <a:buFont typeface="Arial" pitchFamily="34" charset="0"/>
              <a:buNone/>
            </a:pPr>
            <a:endParaRPr lang="nl-NL" baseline="0" dirty="0" smtClean="0"/>
          </a:p>
          <a:p>
            <a:pPr>
              <a:buFont typeface="Arial" pitchFamily="34" charset="0"/>
              <a:buNone/>
            </a:pPr>
            <a:r>
              <a:rPr lang="nl-NL" baseline="0" dirty="0" smtClean="0"/>
              <a:t>Background info:</a:t>
            </a:r>
          </a:p>
          <a:p>
            <a:pPr>
              <a:buFont typeface="Arial" pitchFamily="34" charset="0"/>
              <a:buNone/>
            </a:pPr>
            <a:r>
              <a:rPr lang="nl-NL" baseline="0" dirty="0" smtClean="0"/>
              <a:t>They provide a single person benchmark using </a:t>
            </a:r>
            <a:r>
              <a:rPr lang="en-US" sz="1300" dirty="0"/>
              <a:t>4-7 cameras (</a:t>
            </a:r>
            <a:r>
              <a:rPr lang="en-US" sz="1300" dirty="0" err="1"/>
              <a:t>greyscale</a:t>
            </a:r>
            <a:r>
              <a:rPr lang="en-US" sz="1300" dirty="0"/>
              <a:t> and color), a resolution of </a:t>
            </a:r>
            <a:r>
              <a:rPr lang="en-US" sz="1300" dirty="0" smtClean="0"/>
              <a:t>640</a:t>
            </a:r>
            <a:r>
              <a:rPr lang="en-US" sz="1300" baseline="0" dirty="0" smtClean="0"/>
              <a:t> x </a:t>
            </a:r>
            <a:r>
              <a:rPr lang="en-US" sz="1300" dirty="0" smtClean="0"/>
              <a:t>480 pixels at </a:t>
            </a:r>
            <a:r>
              <a:rPr lang="en-US" sz="1300" dirty="0"/>
              <a:t>60 fps, </a:t>
            </a:r>
            <a:r>
              <a:rPr lang="en-US" sz="1300" dirty="0" err="1"/>
              <a:t>MoCap</a:t>
            </a:r>
            <a:r>
              <a:rPr lang="en-US" sz="1300" dirty="0"/>
              <a:t> </a:t>
            </a:r>
            <a:r>
              <a:rPr lang="en-US" sz="1300" dirty="0" smtClean="0"/>
              <a:t>data </a:t>
            </a:r>
            <a:r>
              <a:rPr lang="en-US" sz="1300" dirty="0"/>
              <a:t>(6-8 cameras) and </a:t>
            </a:r>
            <a:r>
              <a:rPr lang="en-US" sz="1300" dirty="0" err="1"/>
              <a:t>synchonization</a:t>
            </a:r>
            <a:r>
              <a:rPr lang="en-US" sz="1300" dirty="0"/>
              <a:t> by hardware/software</a:t>
            </a:r>
            <a:r>
              <a:rPr lang="en-US" sz="1300" dirty="0" smtClean="0"/>
              <a:t>. </a:t>
            </a:r>
            <a:endParaRPr lang="nl-NL" dirty="0" smtClean="0"/>
          </a:p>
          <a:p>
            <a:endParaRPr lang="nl-NL" dirty="0"/>
          </a:p>
        </p:txBody>
      </p:sp>
      <p:sp>
        <p:nvSpPr>
          <p:cNvPr id="4" name="Slide Number Placeholder 3"/>
          <p:cNvSpPr>
            <a:spLocks noGrp="1"/>
          </p:cNvSpPr>
          <p:nvPr>
            <p:ph type="sldNum" sz="quarter" idx="10"/>
          </p:nvPr>
        </p:nvSpPr>
        <p:spPr/>
        <p:txBody>
          <a:bodyPr/>
          <a:lstStyle/>
          <a:p>
            <a:pPr>
              <a:defRPr/>
            </a:pPr>
            <a:fld id="{12486190-32D7-49F7-9CA4-F47202416A91}" type="slidenum">
              <a:rPr lang="en-US" smtClean="0"/>
              <a:pPr>
                <a:defRPr/>
              </a:pPr>
              <a:t>9</a:t>
            </a:fld>
            <a:endParaRPr lang="en-US" dirty="0"/>
          </a:p>
        </p:txBody>
      </p:sp>
    </p:spTree>
    <p:extLst>
      <p:ext uri="{BB962C8B-B14F-4D97-AF65-F5344CB8AC3E}">
        <p14:creationId xmlns:p14="http://schemas.microsoft.com/office/powerpoint/2010/main" val="30933614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3565" name="Group 14"/>
          <p:cNvGrpSpPr>
            <a:grpSpLocks/>
          </p:cNvGrpSpPr>
          <p:nvPr/>
        </p:nvGrpSpPr>
        <p:grpSpPr bwMode="auto">
          <a:xfrm>
            <a:off x="685800" y="2057400"/>
            <a:ext cx="7772400" cy="1752600"/>
            <a:chOff x="432" y="1344"/>
            <a:chExt cx="4896" cy="672"/>
          </a:xfrm>
        </p:grpSpPr>
        <p:sp>
          <p:nvSpPr>
            <p:cNvPr id="14" name="Rectangle 13"/>
            <p:cNvSpPr>
              <a:spLocks noChangeArrowheads="1"/>
            </p:cNvSpPr>
            <p:nvPr/>
          </p:nvSpPr>
          <p:spPr bwMode="auto">
            <a:xfrm>
              <a:off x="432" y="1344"/>
              <a:ext cx="4896" cy="672"/>
            </a:xfrm>
            <a:prstGeom prst="rect">
              <a:avLst/>
            </a:prstGeom>
            <a:solidFill>
              <a:srgbClr val="EE0000"/>
            </a:solidFill>
            <a:ln w="9525">
              <a:noFill/>
              <a:miter lim="800000"/>
              <a:headEnd/>
              <a:tailEnd/>
            </a:ln>
            <a:effectLst/>
          </p:spPr>
          <p:txBody>
            <a:bodyPr wrap="none" anchor="ctr"/>
            <a:lstStyle/>
            <a:p>
              <a:pPr fontAlgn="auto">
                <a:spcBef>
                  <a:spcPts val="0"/>
                </a:spcBef>
                <a:spcAft>
                  <a:spcPts val="0"/>
                </a:spcAft>
                <a:defRPr/>
              </a:pPr>
              <a:endParaRPr lang="en-US" dirty="0">
                <a:latin typeface="+mn-lt"/>
                <a:cs typeface="+mn-cs"/>
              </a:endParaRPr>
            </a:p>
          </p:txBody>
        </p:sp>
        <p:grpSp>
          <p:nvGrpSpPr>
            <p:cNvPr id="23567" name="Group 10"/>
            <p:cNvGrpSpPr>
              <a:grpSpLocks/>
            </p:cNvGrpSpPr>
            <p:nvPr/>
          </p:nvGrpSpPr>
          <p:grpSpPr bwMode="auto">
            <a:xfrm>
              <a:off x="480" y="1392"/>
              <a:ext cx="346" cy="210"/>
              <a:chOff x="384" y="720"/>
              <a:chExt cx="346" cy="210"/>
            </a:xfrm>
          </p:grpSpPr>
          <p:sp>
            <p:nvSpPr>
              <p:cNvPr id="16" name="Rectangle 11"/>
              <p:cNvSpPr>
                <a:spLocks noChangeArrowheads="1"/>
              </p:cNvSpPr>
              <p:nvPr/>
            </p:nvSpPr>
            <p:spPr bwMode="auto">
              <a:xfrm>
                <a:off x="384" y="720"/>
                <a:ext cx="346" cy="35"/>
              </a:xfrm>
              <a:prstGeom prst="rect">
                <a:avLst/>
              </a:prstGeom>
              <a:solidFill>
                <a:schemeClr val="bg1"/>
              </a:solidFill>
              <a:ln w="9525">
                <a:solidFill>
                  <a:schemeClr val="bg1"/>
                </a:solidFill>
                <a:miter lim="800000"/>
                <a:headEnd/>
                <a:tailEnd/>
              </a:ln>
              <a:effectLst/>
            </p:spPr>
            <p:txBody>
              <a:bodyPr wrap="none" anchor="ctr"/>
              <a:lstStyle/>
              <a:p>
                <a:pPr fontAlgn="auto">
                  <a:spcBef>
                    <a:spcPts val="0"/>
                  </a:spcBef>
                  <a:spcAft>
                    <a:spcPts val="0"/>
                  </a:spcAft>
                  <a:defRPr/>
                </a:pPr>
                <a:endParaRPr lang="en-US" dirty="0">
                  <a:latin typeface="+mn-lt"/>
                  <a:cs typeface="+mn-cs"/>
                </a:endParaRPr>
              </a:p>
            </p:txBody>
          </p:sp>
          <p:sp>
            <p:nvSpPr>
              <p:cNvPr id="17" name="Rectangle 12"/>
              <p:cNvSpPr>
                <a:spLocks noChangeArrowheads="1"/>
              </p:cNvSpPr>
              <p:nvPr/>
            </p:nvSpPr>
            <p:spPr bwMode="auto">
              <a:xfrm>
                <a:off x="384" y="720"/>
                <a:ext cx="58" cy="210"/>
              </a:xfrm>
              <a:prstGeom prst="rect">
                <a:avLst/>
              </a:prstGeom>
              <a:solidFill>
                <a:schemeClr val="bg1"/>
              </a:solidFill>
              <a:ln w="9525">
                <a:solidFill>
                  <a:schemeClr val="bg1"/>
                </a:solidFill>
                <a:miter lim="800000"/>
                <a:headEnd/>
                <a:tailEnd/>
              </a:ln>
              <a:effectLst/>
            </p:spPr>
            <p:txBody>
              <a:bodyPr wrap="none" anchor="ctr"/>
              <a:lstStyle/>
              <a:p>
                <a:pPr fontAlgn="auto">
                  <a:spcBef>
                    <a:spcPts val="0"/>
                  </a:spcBef>
                  <a:spcAft>
                    <a:spcPts val="0"/>
                  </a:spcAft>
                  <a:defRPr/>
                </a:pPr>
                <a:endParaRPr lang="en-US" dirty="0">
                  <a:latin typeface="+mn-lt"/>
                  <a:cs typeface="+mn-cs"/>
                </a:endParaRPr>
              </a:p>
            </p:txBody>
          </p:sp>
        </p:grpSp>
      </p:grpSp>
      <p:sp>
        <p:nvSpPr>
          <p:cNvPr id="7175" name="Rectangle 7"/>
          <p:cNvSpPr>
            <a:spLocks noChangeArrowheads="1"/>
          </p:cNvSpPr>
          <p:nvPr/>
        </p:nvSpPr>
        <p:spPr bwMode="auto">
          <a:xfrm>
            <a:off x="0" y="0"/>
            <a:ext cx="9144000" cy="1143000"/>
          </a:xfrm>
          <a:prstGeom prst="rect">
            <a:avLst/>
          </a:prstGeom>
          <a:solidFill>
            <a:srgbClr val="B2B2B2"/>
          </a:solidFill>
          <a:ln w="9525">
            <a:solidFill>
              <a:srgbClr val="B2B2B2"/>
            </a:solidFill>
            <a:miter lim="800000"/>
            <a:headEnd/>
            <a:tailEnd/>
          </a:ln>
          <a:effectLst/>
        </p:spPr>
        <p:txBody>
          <a:bodyPr wrap="none" anchor="ctr"/>
          <a:lstStyle/>
          <a:p>
            <a:pPr fontAlgn="auto">
              <a:spcBef>
                <a:spcPts val="0"/>
              </a:spcBef>
              <a:spcAft>
                <a:spcPts val="0"/>
              </a:spcAft>
              <a:defRPr/>
            </a:pPr>
            <a:endParaRPr lang="en-US" dirty="0">
              <a:latin typeface="+mn-lt"/>
              <a:cs typeface="+mn-cs"/>
            </a:endParaRPr>
          </a:p>
        </p:txBody>
      </p:sp>
      <p:pic>
        <p:nvPicPr>
          <p:cNvPr id="23555" name="Picture 8" descr="headergrey2"/>
          <p:cNvPicPr>
            <a:picLocks noChangeAspect="1" noChangeArrowheads="1"/>
          </p:cNvPicPr>
          <p:nvPr/>
        </p:nvPicPr>
        <p:blipFill>
          <a:blip r:embed="rId2" cstate="print">
            <a:clrChange>
              <a:clrFrom>
                <a:srgbClr val="B1B3B4"/>
              </a:clrFrom>
              <a:clrTo>
                <a:srgbClr val="B1B3B4">
                  <a:alpha val="0"/>
                </a:srgbClr>
              </a:clrTo>
            </a:clrChange>
            <a:extLst>
              <a:ext uri="{28A0092B-C50C-407E-A947-70E740481C1C}">
                <a14:useLocalDpi xmlns:a14="http://schemas.microsoft.com/office/drawing/2010/main" val="0"/>
              </a:ext>
            </a:extLst>
          </a:blip>
          <a:srcRect l="6494" t="20869" r="40260" b="11304"/>
          <a:stretch>
            <a:fillRect/>
          </a:stretch>
        </p:blipFill>
        <p:spPr bwMode="auto">
          <a:xfrm>
            <a:off x="0" y="0"/>
            <a:ext cx="3124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6" name="Rectangle 3"/>
          <p:cNvSpPr>
            <a:spLocks noGrp="1" noChangeArrowheads="1"/>
          </p:cNvSpPr>
          <p:nvPr>
            <p:ph type="subTitle" idx="1"/>
          </p:nvPr>
        </p:nvSpPr>
        <p:spPr>
          <a:xfrm>
            <a:off x="1371600" y="3886200"/>
            <a:ext cx="6400800" cy="1752600"/>
          </a:xfrm>
        </p:spPr>
        <p:txBody>
          <a:bodyPr/>
          <a:lstStyle>
            <a:lvl1pPr marL="0" indent="0" algn="ctr">
              <a:buFont typeface="Arial" charset="0"/>
              <a:buNone/>
              <a:defRPr smtClean="0">
                <a:solidFill>
                  <a:schemeClr val="tx1"/>
                </a:solidFill>
              </a:defRPr>
            </a:lvl1pPr>
          </a:lstStyle>
          <a:p>
            <a:pPr lvl="0"/>
            <a:r>
              <a:rPr lang="en-US" noProof="0" smtClean="0"/>
              <a:t>Click to edit Master subtitle style</a:t>
            </a:r>
          </a:p>
        </p:txBody>
      </p:sp>
      <p:sp>
        <p:nvSpPr>
          <p:cNvPr id="7173" name="Rectangle 5"/>
          <p:cNvSpPr>
            <a:spLocks noGrp="1" noChangeArrowheads="1"/>
          </p:cNvSpPr>
          <p:nvPr>
            <p:ph type="ftr" sz="quarter" idx="3"/>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23564" name="Rectangle 2"/>
          <p:cNvSpPr>
            <a:spLocks noGrp="1" noChangeArrowheads="1"/>
          </p:cNvSpPr>
          <p:nvPr>
            <p:ph type="ctrTitle"/>
          </p:nvPr>
        </p:nvSpPr>
        <p:spPr>
          <a:xfrm>
            <a:off x="838200" y="2282825"/>
            <a:ext cx="7543800" cy="1298575"/>
          </a:xfrm>
        </p:spPr>
        <p:txBody>
          <a:bodyPr/>
          <a:lstStyle>
            <a:lvl1pPr>
              <a:defRPr sz="3600" smtClean="0"/>
            </a:lvl1pPr>
          </a:lstStyle>
          <a:p>
            <a:pPr lvl="0"/>
            <a:r>
              <a:rPr lang="en-US" noProof="0" smtClean="0"/>
              <a:t>Click to edit Master title style</a:t>
            </a:r>
          </a:p>
        </p:txBody>
      </p:sp>
    </p:spTree>
  </p:cSld>
  <p:clrMapOvr>
    <a:masterClrMapping/>
  </p:clrMapOvr>
  <p:transition spd="slow">
    <p:fade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b="1"/>
            </a:lvl1pPr>
            <a:lvl2pPr>
              <a:defRPr b="1"/>
            </a:lvl2pPr>
            <a:lvl3pPr>
              <a:defRPr b="0"/>
            </a:lvl3pPr>
            <a:lvl4pPr>
              <a:defRPr b="0"/>
            </a:lvl4pPr>
            <a:lvl5pPr>
              <a:defRPr b="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noChangeArrowheads="1"/>
          </p:cNvSpPr>
          <p:nvPr>
            <p:ph type="dt" sz="half" idx="10"/>
          </p:nvPr>
        </p:nvSpPr>
        <p:spPr>
          <a:xfrm>
            <a:off x="457200" y="6400800"/>
            <a:ext cx="2133600" cy="320675"/>
          </a:xfrm>
          <a:prstGeom prst="rect">
            <a:avLst/>
          </a:prstGeom>
          <a:ln/>
        </p:spPr>
        <p:txBody>
          <a:bodyPr/>
          <a:lstStyle>
            <a:lvl1pPr>
              <a:defRPr/>
            </a:lvl1pPr>
          </a:lstStyle>
          <a:p>
            <a:pPr>
              <a:defRPr/>
            </a:pPr>
            <a:fld id="{AFAC8972-F1B7-4DA6-A343-13790B59600B}" type="datetime1">
              <a:rPr lang="en-US" smtClean="0"/>
              <a:t>11/12/2011</a:t>
            </a:fld>
            <a:endParaRPr lang="en-US" dirty="0"/>
          </a:p>
        </p:txBody>
      </p:sp>
      <p:sp>
        <p:nvSpPr>
          <p:cNvPr id="5" name="Rectangle 5"/>
          <p:cNvSpPr>
            <a:spLocks noGrp="1" noChangeArrowheads="1"/>
          </p:cNvSpPr>
          <p:nvPr>
            <p:ph type="ftr" sz="quarter" idx="11"/>
          </p:nvPr>
        </p:nvSpPr>
        <p:spPr>
          <a:xfrm>
            <a:off x="3124200" y="6400800"/>
            <a:ext cx="2895600" cy="320675"/>
          </a:xfrm>
          <a:prstGeom prst="rect">
            <a:avLst/>
          </a:prstGeom>
          <a:ln/>
        </p:spPr>
        <p:txBody>
          <a:bodyPr/>
          <a:lstStyle>
            <a:lvl1pPr>
              <a:defRPr/>
            </a:lvl1pPr>
          </a:lstStyle>
          <a:p>
            <a:pPr>
              <a:defRPr/>
            </a:pPr>
            <a:r>
              <a:rPr lang="en-US" smtClean="0"/>
              <a:t>Utrecht Multi-Person Motion benchmark</a:t>
            </a:r>
            <a:endParaRPr lang="en-US"/>
          </a:p>
        </p:txBody>
      </p:sp>
      <p:sp>
        <p:nvSpPr>
          <p:cNvPr id="6" name="Rectangle 6"/>
          <p:cNvSpPr>
            <a:spLocks noGrp="1" noChangeArrowheads="1"/>
          </p:cNvSpPr>
          <p:nvPr>
            <p:ph type="sldNum" sz="quarter" idx="12"/>
          </p:nvPr>
        </p:nvSpPr>
        <p:spPr>
          <a:xfrm>
            <a:off x="6553200" y="6400800"/>
            <a:ext cx="2133600" cy="320675"/>
          </a:xfrm>
          <a:prstGeom prst="rect">
            <a:avLst/>
          </a:prstGeom>
          <a:ln/>
        </p:spPr>
        <p:txBody>
          <a:bodyPr/>
          <a:lstStyle>
            <a:lvl1pPr>
              <a:defRPr/>
            </a:lvl1pPr>
          </a:lstStyle>
          <a:p>
            <a:pPr>
              <a:defRPr/>
            </a:pPr>
            <a:fld id="{9E26E5E4-BD91-453A-B68E-B71FF6B3841A}" type="slidenum">
              <a:rPr lang="en-US"/>
              <a:pPr>
                <a:defRPr/>
              </a:pPr>
              <a:t>‹#›</a:t>
            </a:fld>
            <a:endParaRPr lang="en-US" dirty="0"/>
          </a:p>
        </p:txBody>
      </p:sp>
    </p:spTree>
    <p:extLst>
      <p:ext uri="{BB962C8B-B14F-4D97-AF65-F5344CB8AC3E}">
        <p14:creationId xmlns:p14="http://schemas.microsoft.com/office/powerpoint/2010/main" val="4226563645"/>
      </p:ext>
    </p:extLst>
  </p:cSld>
  <p:clrMapOvr>
    <a:masterClrMapping/>
  </p:clrMapOvr>
  <p:transition spd="slow">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95400"/>
            <a:ext cx="4038600" cy="5029200"/>
          </a:xfrm>
        </p:spPr>
        <p:txBody>
          <a:bodyPr/>
          <a:lstStyle>
            <a:lvl1pPr>
              <a:defRPr sz="2800" b="1"/>
            </a:lvl1pPr>
            <a:lvl2pPr>
              <a:defRPr sz="2400" b="1"/>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295400"/>
            <a:ext cx="4038600" cy="5029200"/>
          </a:xfrm>
        </p:spPr>
        <p:txBody>
          <a:bodyPr/>
          <a:lstStyle>
            <a:lvl1pPr>
              <a:defRPr sz="2800" b="1"/>
            </a:lvl1pPr>
            <a:lvl2pPr>
              <a:defRPr sz="2400" b="1"/>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Rectangle 5"/>
          <p:cNvSpPr>
            <a:spLocks noGrp="1" noChangeArrowheads="1"/>
          </p:cNvSpPr>
          <p:nvPr>
            <p:ph type="ftr" sz="quarter" idx="11"/>
          </p:nvPr>
        </p:nvSpPr>
        <p:spPr>
          <a:xfrm>
            <a:off x="0" y="6408712"/>
            <a:ext cx="9144000" cy="476672"/>
          </a:xfrm>
          <a:prstGeom prst="rect">
            <a:avLst/>
          </a:prstGeom>
          <a:solidFill>
            <a:schemeClr val="bg1">
              <a:lumMod val="75000"/>
            </a:schemeClr>
          </a:solidFill>
          <a:ln/>
        </p:spPr>
        <p:txBody>
          <a:bodyPr anchor="ctr"/>
          <a:lstStyle>
            <a:lvl1pPr>
              <a:defRPr sz="1600" b="0" i="0"/>
            </a:lvl1pPr>
          </a:lstStyle>
          <a:p>
            <a:pPr>
              <a:defRPr/>
            </a:pPr>
            <a:r>
              <a:rPr lang="en-US" dirty="0" smtClean="0"/>
              <a:t>Utrecht Multi-Person Motion (UMPM) benchmark</a:t>
            </a:r>
            <a:endParaRPr lang="en-US" dirty="0"/>
          </a:p>
        </p:txBody>
      </p:sp>
    </p:spTree>
    <p:extLst>
      <p:ext uri="{BB962C8B-B14F-4D97-AF65-F5344CB8AC3E}">
        <p14:creationId xmlns:p14="http://schemas.microsoft.com/office/powerpoint/2010/main" val="1877128606"/>
      </p:ext>
    </p:extLst>
  </p:cSld>
  <p:clrMapOvr>
    <a:masterClrMapping/>
  </p:clrMapOvr>
  <p:transition spd="slow">
    <p:fade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457200" y="6400800"/>
            <a:ext cx="2133600" cy="320675"/>
          </a:xfrm>
          <a:prstGeom prst="rect">
            <a:avLst/>
          </a:prstGeom>
          <a:ln/>
        </p:spPr>
        <p:txBody>
          <a:bodyPr/>
          <a:lstStyle>
            <a:lvl1pPr>
              <a:defRPr/>
            </a:lvl1pPr>
          </a:lstStyle>
          <a:p>
            <a:pPr>
              <a:defRPr/>
            </a:pPr>
            <a:fld id="{CDE33487-B629-4A3B-A8D3-95A9135FCBDF}" type="datetime1">
              <a:rPr lang="en-US" smtClean="0"/>
              <a:t>11/12/2011</a:t>
            </a:fld>
            <a:endParaRPr lang="en-US" dirty="0"/>
          </a:p>
        </p:txBody>
      </p:sp>
      <p:sp>
        <p:nvSpPr>
          <p:cNvPr id="4" name="Rectangle 5"/>
          <p:cNvSpPr>
            <a:spLocks noGrp="1" noChangeArrowheads="1"/>
          </p:cNvSpPr>
          <p:nvPr>
            <p:ph type="ftr" sz="quarter" idx="11"/>
          </p:nvPr>
        </p:nvSpPr>
        <p:spPr>
          <a:xfrm>
            <a:off x="3124200" y="6400800"/>
            <a:ext cx="2895600" cy="320675"/>
          </a:xfrm>
          <a:prstGeom prst="rect">
            <a:avLst/>
          </a:prstGeom>
          <a:ln/>
        </p:spPr>
        <p:txBody>
          <a:bodyPr/>
          <a:lstStyle>
            <a:lvl1pPr>
              <a:defRPr/>
            </a:lvl1pPr>
          </a:lstStyle>
          <a:p>
            <a:pPr>
              <a:defRPr/>
            </a:pPr>
            <a:r>
              <a:rPr lang="en-US" smtClean="0"/>
              <a:t>Utrecht Multi-Person Motion benchmark</a:t>
            </a:r>
            <a:endParaRPr lang="en-US"/>
          </a:p>
        </p:txBody>
      </p:sp>
      <p:sp>
        <p:nvSpPr>
          <p:cNvPr id="5" name="Rectangle 6"/>
          <p:cNvSpPr>
            <a:spLocks noGrp="1" noChangeArrowheads="1"/>
          </p:cNvSpPr>
          <p:nvPr>
            <p:ph type="sldNum" sz="quarter" idx="12"/>
          </p:nvPr>
        </p:nvSpPr>
        <p:spPr>
          <a:xfrm>
            <a:off x="6553200" y="6400800"/>
            <a:ext cx="2133600" cy="320675"/>
          </a:xfrm>
          <a:prstGeom prst="rect">
            <a:avLst/>
          </a:prstGeom>
          <a:ln/>
        </p:spPr>
        <p:txBody>
          <a:bodyPr/>
          <a:lstStyle>
            <a:lvl1pPr>
              <a:defRPr/>
            </a:lvl1pPr>
          </a:lstStyle>
          <a:p>
            <a:pPr>
              <a:defRPr/>
            </a:pPr>
            <a:fld id="{97D331E0-6FF2-4A20-B488-52E5A2524AEE}" type="slidenum">
              <a:rPr lang="en-US"/>
              <a:pPr>
                <a:defRPr/>
              </a:pPr>
              <a:t>‹#›</a:t>
            </a:fld>
            <a:endParaRPr lang="en-US" dirty="0"/>
          </a:p>
        </p:txBody>
      </p:sp>
    </p:spTree>
    <p:extLst>
      <p:ext uri="{BB962C8B-B14F-4D97-AF65-F5344CB8AC3E}">
        <p14:creationId xmlns:p14="http://schemas.microsoft.com/office/powerpoint/2010/main" val="2059854815"/>
      </p:ext>
    </p:extLst>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457200" y="6400800"/>
            <a:ext cx="2133600" cy="320675"/>
          </a:xfrm>
          <a:prstGeom prst="rect">
            <a:avLst/>
          </a:prstGeom>
          <a:ln/>
        </p:spPr>
        <p:txBody>
          <a:bodyPr/>
          <a:lstStyle>
            <a:lvl1pPr>
              <a:defRPr/>
            </a:lvl1pPr>
          </a:lstStyle>
          <a:p>
            <a:pPr>
              <a:defRPr/>
            </a:pPr>
            <a:fld id="{FD6EFF96-E369-471F-8DF5-510AB4121081}" type="datetime1">
              <a:rPr lang="en-US" smtClean="0"/>
              <a:t>11/12/2011</a:t>
            </a:fld>
            <a:endParaRPr lang="en-US" dirty="0"/>
          </a:p>
        </p:txBody>
      </p:sp>
      <p:sp>
        <p:nvSpPr>
          <p:cNvPr id="3" name="Rectangle 5"/>
          <p:cNvSpPr>
            <a:spLocks noGrp="1" noChangeArrowheads="1"/>
          </p:cNvSpPr>
          <p:nvPr>
            <p:ph type="ftr" sz="quarter" idx="11"/>
          </p:nvPr>
        </p:nvSpPr>
        <p:spPr>
          <a:xfrm>
            <a:off x="3124200" y="6400800"/>
            <a:ext cx="2895600" cy="320675"/>
          </a:xfrm>
          <a:prstGeom prst="rect">
            <a:avLst/>
          </a:prstGeom>
          <a:ln/>
        </p:spPr>
        <p:txBody>
          <a:bodyPr/>
          <a:lstStyle>
            <a:lvl1pPr>
              <a:defRPr/>
            </a:lvl1pPr>
          </a:lstStyle>
          <a:p>
            <a:pPr>
              <a:defRPr/>
            </a:pPr>
            <a:r>
              <a:rPr lang="en-US" smtClean="0"/>
              <a:t>Utrecht Multi-Person Motion benchmark</a:t>
            </a:r>
            <a:endParaRPr lang="en-US"/>
          </a:p>
        </p:txBody>
      </p:sp>
      <p:sp>
        <p:nvSpPr>
          <p:cNvPr id="4" name="Rectangle 6"/>
          <p:cNvSpPr>
            <a:spLocks noGrp="1" noChangeArrowheads="1"/>
          </p:cNvSpPr>
          <p:nvPr>
            <p:ph type="sldNum" sz="quarter" idx="12"/>
          </p:nvPr>
        </p:nvSpPr>
        <p:spPr>
          <a:xfrm>
            <a:off x="6553200" y="6400800"/>
            <a:ext cx="2133600" cy="320675"/>
          </a:xfrm>
          <a:prstGeom prst="rect">
            <a:avLst/>
          </a:prstGeom>
          <a:ln/>
        </p:spPr>
        <p:txBody>
          <a:bodyPr/>
          <a:lstStyle>
            <a:lvl1pPr>
              <a:defRPr/>
            </a:lvl1pPr>
          </a:lstStyle>
          <a:p>
            <a:pPr>
              <a:defRPr/>
            </a:pPr>
            <a:fld id="{A4AC699C-7F54-445B-A32A-B29F823A02E5}" type="slidenum">
              <a:rPr lang="en-US"/>
              <a:pPr>
                <a:defRPr/>
              </a:pPr>
              <a:t>‹#›</a:t>
            </a:fld>
            <a:endParaRPr lang="en-US" dirty="0"/>
          </a:p>
        </p:txBody>
      </p:sp>
    </p:spTree>
    <p:extLst>
      <p:ext uri="{BB962C8B-B14F-4D97-AF65-F5344CB8AC3E}">
        <p14:creationId xmlns:p14="http://schemas.microsoft.com/office/powerpoint/2010/main" val="450555266"/>
      </p:ext>
    </p:extLst>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0"/>
            <a:ext cx="3008313" cy="1162050"/>
          </a:xfrm>
        </p:spPr>
        <p:txBody>
          <a:bodyPr anchor="b"/>
          <a:lstStyle>
            <a:lvl1pPr algn="l">
              <a:defRPr sz="2000" b="1"/>
            </a:lvl1pPr>
          </a:lstStyle>
          <a:p>
            <a:r>
              <a:rPr lang="en-US" smtClean="0"/>
              <a:t>Click to edit Master title style</a:t>
            </a:r>
            <a:endParaRPr lang="en-US" dirty="0"/>
          </a:p>
        </p:txBody>
      </p:sp>
      <p:sp>
        <p:nvSpPr>
          <p:cNvPr id="3" name="Content Placeholder 2"/>
          <p:cNvSpPr>
            <a:spLocks noGrp="1"/>
          </p:cNvSpPr>
          <p:nvPr>
            <p:ph idx="1"/>
          </p:nvPr>
        </p:nvSpPr>
        <p:spPr>
          <a:xfrm>
            <a:off x="3575050" y="1524000"/>
            <a:ext cx="5111750" cy="4602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743200"/>
            <a:ext cx="3008313" cy="33829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400800"/>
            <a:ext cx="2133600" cy="320675"/>
          </a:xfrm>
          <a:prstGeom prst="rect">
            <a:avLst/>
          </a:prstGeom>
          <a:ln/>
        </p:spPr>
        <p:txBody>
          <a:bodyPr/>
          <a:lstStyle>
            <a:lvl1pPr>
              <a:defRPr/>
            </a:lvl1pPr>
          </a:lstStyle>
          <a:p>
            <a:pPr>
              <a:defRPr/>
            </a:pPr>
            <a:fld id="{04209B50-B4BE-4A21-A8AF-34387F95AB9E}" type="datetime1">
              <a:rPr lang="en-US" smtClean="0"/>
              <a:t>11/12/2011</a:t>
            </a:fld>
            <a:endParaRPr lang="en-US" dirty="0"/>
          </a:p>
        </p:txBody>
      </p:sp>
      <p:sp>
        <p:nvSpPr>
          <p:cNvPr id="6" name="Footer Placeholder 5"/>
          <p:cNvSpPr>
            <a:spLocks noGrp="1" noChangeArrowheads="1"/>
          </p:cNvSpPr>
          <p:nvPr>
            <p:ph type="ftr" sz="quarter" idx="11"/>
          </p:nvPr>
        </p:nvSpPr>
        <p:spPr>
          <a:xfrm>
            <a:off x="3124200" y="6400800"/>
            <a:ext cx="2895600" cy="320675"/>
          </a:xfrm>
          <a:prstGeom prst="rect">
            <a:avLst/>
          </a:prstGeom>
          <a:ln/>
        </p:spPr>
        <p:txBody>
          <a:bodyPr/>
          <a:lstStyle>
            <a:lvl1pPr>
              <a:defRPr/>
            </a:lvl1pPr>
          </a:lstStyle>
          <a:p>
            <a:pPr>
              <a:defRPr/>
            </a:pPr>
            <a:r>
              <a:rPr lang="en-US" smtClean="0"/>
              <a:t>Utrecht Multi-Person Motion benchmark</a:t>
            </a:r>
            <a:endParaRPr lang="en-US"/>
          </a:p>
        </p:txBody>
      </p:sp>
      <p:sp>
        <p:nvSpPr>
          <p:cNvPr id="7" name="Slide Number Placeholder 6"/>
          <p:cNvSpPr>
            <a:spLocks noGrp="1" noChangeArrowheads="1"/>
          </p:cNvSpPr>
          <p:nvPr>
            <p:ph type="sldNum" sz="quarter" idx="12"/>
          </p:nvPr>
        </p:nvSpPr>
        <p:spPr>
          <a:xfrm>
            <a:off x="6553200" y="6400800"/>
            <a:ext cx="2133600" cy="320675"/>
          </a:xfrm>
          <a:prstGeom prst="rect">
            <a:avLst/>
          </a:prstGeom>
          <a:ln/>
        </p:spPr>
        <p:txBody>
          <a:bodyPr/>
          <a:lstStyle>
            <a:lvl1pPr>
              <a:defRPr/>
            </a:lvl1pPr>
          </a:lstStyle>
          <a:p>
            <a:pPr>
              <a:defRPr/>
            </a:pPr>
            <a:fld id="{3F3ABE59-2022-4052-AAFC-D5A02F512436}" type="slidenum">
              <a:rPr lang="en-US"/>
              <a:pPr>
                <a:defRPr/>
              </a:pPr>
              <a:t>‹#›</a:t>
            </a:fld>
            <a:endParaRPr lang="en-US" dirty="0"/>
          </a:p>
        </p:txBody>
      </p:sp>
    </p:spTree>
    <p:extLst>
      <p:ext uri="{BB962C8B-B14F-4D97-AF65-F5344CB8AC3E}">
        <p14:creationId xmlns:p14="http://schemas.microsoft.com/office/powerpoint/2010/main" val="3685443966"/>
      </p:ext>
    </p:extLst>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1447799"/>
            <a:ext cx="5486400" cy="32797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noChangeArrowheads="1"/>
          </p:cNvSpPr>
          <p:nvPr>
            <p:ph type="dt" sz="half" idx="10"/>
          </p:nvPr>
        </p:nvSpPr>
        <p:spPr>
          <a:xfrm>
            <a:off x="457200" y="6400800"/>
            <a:ext cx="2133600" cy="320675"/>
          </a:xfrm>
          <a:prstGeom prst="rect">
            <a:avLst/>
          </a:prstGeom>
          <a:ln/>
        </p:spPr>
        <p:txBody>
          <a:bodyPr/>
          <a:lstStyle>
            <a:lvl1pPr>
              <a:defRPr/>
            </a:lvl1pPr>
          </a:lstStyle>
          <a:p>
            <a:pPr>
              <a:defRPr/>
            </a:pPr>
            <a:fld id="{57109642-EFB1-4B17-9270-4D73656A07A5}" type="datetime1">
              <a:rPr lang="en-US" smtClean="0"/>
              <a:t>11/12/2011</a:t>
            </a:fld>
            <a:endParaRPr lang="en-US" dirty="0"/>
          </a:p>
        </p:txBody>
      </p:sp>
      <p:sp>
        <p:nvSpPr>
          <p:cNvPr id="6" name="Footer Placeholder 5"/>
          <p:cNvSpPr>
            <a:spLocks noGrp="1" noChangeArrowheads="1"/>
          </p:cNvSpPr>
          <p:nvPr>
            <p:ph type="ftr" sz="quarter" idx="11"/>
          </p:nvPr>
        </p:nvSpPr>
        <p:spPr>
          <a:xfrm>
            <a:off x="3124200" y="6400800"/>
            <a:ext cx="2895600" cy="320675"/>
          </a:xfrm>
          <a:prstGeom prst="rect">
            <a:avLst/>
          </a:prstGeom>
          <a:ln/>
        </p:spPr>
        <p:txBody>
          <a:bodyPr/>
          <a:lstStyle>
            <a:lvl1pPr>
              <a:defRPr/>
            </a:lvl1pPr>
          </a:lstStyle>
          <a:p>
            <a:pPr>
              <a:defRPr/>
            </a:pPr>
            <a:r>
              <a:rPr lang="en-US" smtClean="0"/>
              <a:t>Utrecht Multi-Person Motion benchmark</a:t>
            </a:r>
            <a:endParaRPr lang="en-US"/>
          </a:p>
        </p:txBody>
      </p:sp>
      <p:sp>
        <p:nvSpPr>
          <p:cNvPr id="7" name="Slide Number Placeholder 6"/>
          <p:cNvSpPr>
            <a:spLocks noGrp="1" noChangeArrowheads="1"/>
          </p:cNvSpPr>
          <p:nvPr>
            <p:ph type="sldNum" sz="quarter" idx="12"/>
          </p:nvPr>
        </p:nvSpPr>
        <p:spPr>
          <a:xfrm>
            <a:off x="6553200" y="6400800"/>
            <a:ext cx="2133600" cy="320675"/>
          </a:xfrm>
          <a:prstGeom prst="rect">
            <a:avLst/>
          </a:prstGeom>
          <a:ln/>
        </p:spPr>
        <p:txBody>
          <a:bodyPr/>
          <a:lstStyle>
            <a:lvl1pPr>
              <a:defRPr/>
            </a:lvl1pPr>
          </a:lstStyle>
          <a:p>
            <a:pPr>
              <a:defRPr/>
            </a:pPr>
            <a:fld id="{39085FA4-CA01-4415-96C1-DBBD2510F83C}" type="slidenum">
              <a:rPr lang="en-US"/>
              <a:pPr>
                <a:defRPr/>
              </a:pPr>
              <a:t>‹#›</a:t>
            </a:fld>
            <a:endParaRPr lang="en-US" dirty="0"/>
          </a:p>
        </p:txBody>
      </p:sp>
    </p:spTree>
    <p:extLst>
      <p:ext uri="{BB962C8B-B14F-4D97-AF65-F5344CB8AC3E}">
        <p14:creationId xmlns:p14="http://schemas.microsoft.com/office/powerpoint/2010/main" val="698016811"/>
      </p:ext>
    </p:extLst>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400800"/>
            <a:ext cx="2133600" cy="320675"/>
          </a:xfrm>
          <a:prstGeom prst="rect">
            <a:avLst/>
          </a:prstGeom>
          <a:ln/>
        </p:spPr>
        <p:txBody>
          <a:bodyPr/>
          <a:lstStyle>
            <a:lvl1pPr>
              <a:defRPr/>
            </a:lvl1pPr>
          </a:lstStyle>
          <a:p>
            <a:pPr>
              <a:defRPr/>
            </a:pPr>
            <a:fld id="{BCCFA919-64FE-454E-AB46-2CC123849AE7}" type="datetime1">
              <a:rPr lang="en-US" smtClean="0"/>
              <a:t>11/12/2011</a:t>
            </a:fld>
            <a:endParaRPr lang="en-US" dirty="0"/>
          </a:p>
        </p:txBody>
      </p:sp>
      <p:sp>
        <p:nvSpPr>
          <p:cNvPr id="5" name="Rectangle 5"/>
          <p:cNvSpPr>
            <a:spLocks noGrp="1" noChangeArrowheads="1"/>
          </p:cNvSpPr>
          <p:nvPr>
            <p:ph type="ftr" sz="quarter" idx="11"/>
          </p:nvPr>
        </p:nvSpPr>
        <p:spPr>
          <a:xfrm>
            <a:off x="3124200" y="6400800"/>
            <a:ext cx="2895600" cy="320675"/>
          </a:xfrm>
          <a:prstGeom prst="rect">
            <a:avLst/>
          </a:prstGeom>
          <a:ln/>
        </p:spPr>
        <p:txBody>
          <a:bodyPr/>
          <a:lstStyle>
            <a:lvl1pPr>
              <a:defRPr/>
            </a:lvl1pPr>
          </a:lstStyle>
          <a:p>
            <a:pPr>
              <a:defRPr/>
            </a:pPr>
            <a:r>
              <a:rPr lang="en-US" smtClean="0"/>
              <a:t>Utrecht Multi-Person Motion benchmark</a:t>
            </a:r>
            <a:endParaRPr lang="en-US"/>
          </a:p>
        </p:txBody>
      </p:sp>
      <p:sp>
        <p:nvSpPr>
          <p:cNvPr id="6" name="Rectangle 6"/>
          <p:cNvSpPr>
            <a:spLocks noGrp="1" noChangeArrowheads="1"/>
          </p:cNvSpPr>
          <p:nvPr>
            <p:ph type="sldNum" sz="quarter" idx="12"/>
          </p:nvPr>
        </p:nvSpPr>
        <p:spPr>
          <a:xfrm>
            <a:off x="6553200" y="6400800"/>
            <a:ext cx="2133600" cy="320675"/>
          </a:xfrm>
          <a:prstGeom prst="rect">
            <a:avLst/>
          </a:prstGeom>
          <a:ln/>
        </p:spPr>
        <p:txBody>
          <a:bodyPr/>
          <a:lstStyle>
            <a:lvl1pPr>
              <a:defRPr/>
            </a:lvl1pPr>
          </a:lstStyle>
          <a:p>
            <a:pPr>
              <a:defRPr/>
            </a:pPr>
            <a:fld id="{E12C631C-597D-4E0D-AAB0-AB1CDDC3D0C1}" type="slidenum">
              <a:rPr lang="en-US"/>
              <a:pPr>
                <a:defRPr/>
              </a:pPr>
              <a:t>‹#›</a:t>
            </a:fld>
            <a:endParaRPr lang="en-US" dirty="0"/>
          </a:p>
        </p:txBody>
      </p:sp>
    </p:spTree>
    <p:extLst>
      <p:ext uri="{BB962C8B-B14F-4D97-AF65-F5344CB8AC3E}">
        <p14:creationId xmlns:p14="http://schemas.microsoft.com/office/powerpoint/2010/main" val="3863626028"/>
      </p:ext>
    </p:extLst>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152400"/>
            <a:ext cx="2133600" cy="6172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52400"/>
            <a:ext cx="6248400" cy="6172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457200" y="6400800"/>
            <a:ext cx="2133600" cy="320675"/>
          </a:xfrm>
          <a:prstGeom prst="rect">
            <a:avLst/>
          </a:prstGeom>
          <a:ln/>
        </p:spPr>
        <p:txBody>
          <a:bodyPr/>
          <a:lstStyle>
            <a:lvl1pPr>
              <a:defRPr/>
            </a:lvl1pPr>
          </a:lstStyle>
          <a:p>
            <a:pPr>
              <a:defRPr/>
            </a:pPr>
            <a:fld id="{56D16587-94B1-46AC-B693-FCA80064F75A}" type="datetime1">
              <a:rPr lang="en-US" smtClean="0"/>
              <a:t>11/12/2011</a:t>
            </a:fld>
            <a:endParaRPr lang="en-US" dirty="0"/>
          </a:p>
        </p:txBody>
      </p:sp>
      <p:sp>
        <p:nvSpPr>
          <p:cNvPr id="5" name="Rectangle 5"/>
          <p:cNvSpPr>
            <a:spLocks noGrp="1" noChangeArrowheads="1"/>
          </p:cNvSpPr>
          <p:nvPr>
            <p:ph type="ftr" sz="quarter" idx="11"/>
          </p:nvPr>
        </p:nvSpPr>
        <p:spPr>
          <a:xfrm>
            <a:off x="3124200" y="6400800"/>
            <a:ext cx="2895600" cy="320675"/>
          </a:xfrm>
          <a:prstGeom prst="rect">
            <a:avLst/>
          </a:prstGeom>
          <a:ln/>
        </p:spPr>
        <p:txBody>
          <a:bodyPr/>
          <a:lstStyle>
            <a:lvl1pPr>
              <a:defRPr/>
            </a:lvl1pPr>
          </a:lstStyle>
          <a:p>
            <a:pPr>
              <a:defRPr/>
            </a:pPr>
            <a:r>
              <a:rPr lang="en-US" smtClean="0"/>
              <a:t>Utrecht Multi-Person Motion benchmark</a:t>
            </a:r>
            <a:endParaRPr lang="en-US"/>
          </a:p>
        </p:txBody>
      </p:sp>
      <p:sp>
        <p:nvSpPr>
          <p:cNvPr id="6" name="Rectangle 6"/>
          <p:cNvSpPr>
            <a:spLocks noGrp="1" noChangeArrowheads="1"/>
          </p:cNvSpPr>
          <p:nvPr>
            <p:ph type="sldNum" sz="quarter" idx="12"/>
          </p:nvPr>
        </p:nvSpPr>
        <p:spPr>
          <a:xfrm>
            <a:off x="6553200" y="6400800"/>
            <a:ext cx="2133600" cy="320675"/>
          </a:xfrm>
          <a:prstGeom prst="rect">
            <a:avLst/>
          </a:prstGeom>
          <a:ln/>
        </p:spPr>
        <p:txBody>
          <a:bodyPr/>
          <a:lstStyle>
            <a:lvl1pPr>
              <a:defRPr/>
            </a:lvl1pPr>
          </a:lstStyle>
          <a:p>
            <a:pPr>
              <a:defRPr/>
            </a:pPr>
            <a:fld id="{8891E8D5-0376-4A2D-BEC0-6537BE1802BA}" type="slidenum">
              <a:rPr lang="en-US"/>
              <a:pPr>
                <a:defRPr/>
              </a:pPr>
              <a:t>‹#›</a:t>
            </a:fld>
            <a:endParaRPr lang="en-US" dirty="0"/>
          </a:p>
        </p:txBody>
      </p:sp>
    </p:spTree>
    <p:extLst>
      <p:ext uri="{BB962C8B-B14F-4D97-AF65-F5344CB8AC3E}">
        <p14:creationId xmlns:p14="http://schemas.microsoft.com/office/powerpoint/2010/main" val="668666154"/>
      </p:ext>
    </p:extLst>
  </p:cSld>
  <p:clrMapOvr>
    <a:masterClrMapping/>
  </p:clrMapOvr>
  <p:transition spd="slow">
    <p:fade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5" name="Rectangle 7"/>
          <p:cNvSpPr>
            <a:spLocks noChangeArrowheads="1"/>
          </p:cNvSpPr>
          <p:nvPr/>
        </p:nvSpPr>
        <p:spPr bwMode="auto">
          <a:xfrm>
            <a:off x="0" y="0"/>
            <a:ext cx="9144000" cy="1143000"/>
          </a:xfrm>
          <a:prstGeom prst="rect">
            <a:avLst/>
          </a:prstGeom>
          <a:solidFill>
            <a:srgbClr val="B2B2B2"/>
          </a:solidFill>
          <a:ln w="9525">
            <a:solidFill>
              <a:srgbClr val="B2B2B2"/>
            </a:solidFill>
            <a:miter lim="800000"/>
            <a:headEnd/>
            <a:tailEnd/>
          </a:ln>
          <a:effectLst/>
        </p:spPr>
        <p:txBody>
          <a:bodyPr wrap="none" anchor="ctr"/>
          <a:lstStyle/>
          <a:p>
            <a:pPr fontAlgn="auto">
              <a:spcBef>
                <a:spcPts val="0"/>
              </a:spcBef>
              <a:spcAft>
                <a:spcPts val="0"/>
              </a:spcAft>
              <a:defRPr/>
            </a:pPr>
            <a:endParaRPr lang="en-US" dirty="0">
              <a:latin typeface="+mn-lt"/>
              <a:cs typeface="+mn-cs"/>
            </a:endParaRPr>
          </a:p>
        </p:txBody>
      </p:sp>
      <p:pic>
        <p:nvPicPr>
          <p:cNvPr id="1027" name="Picture 8" descr="headergrey2"/>
          <p:cNvPicPr>
            <a:picLocks noChangeAspect="1" noChangeArrowheads="1"/>
          </p:cNvPicPr>
          <p:nvPr/>
        </p:nvPicPr>
        <p:blipFill>
          <a:blip r:embed="rId11" cstate="print">
            <a:clrChange>
              <a:clrFrom>
                <a:srgbClr val="B1B3B4"/>
              </a:clrFrom>
              <a:clrTo>
                <a:srgbClr val="B1B3B4">
                  <a:alpha val="0"/>
                </a:srgbClr>
              </a:clrTo>
            </a:clrChange>
            <a:extLst>
              <a:ext uri="{28A0092B-C50C-407E-A947-70E740481C1C}">
                <a14:useLocalDpi xmlns:a14="http://schemas.microsoft.com/office/drawing/2010/main" val="0"/>
              </a:ext>
            </a:extLst>
          </a:blip>
          <a:srcRect l="6494" t="20869" r="40260" b="11304"/>
          <a:stretch>
            <a:fillRect/>
          </a:stretch>
        </p:blipFill>
        <p:spPr bwMode="auto">
          <a:xfrm>
            <a:off x="0" y="0"/>
            <a:ext cx="3124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8" name="Rectangle 3"/>
          <p:cNvSpPr>
            <a:spLocks noGrp="1" noChangeArrowheads="1"/>
          </p:cNvSpPr>
          <p:nvPr>
            <p:ph type="body" idx="1"/>
          </p:nvPr>
        </p:nvSpPr>
        <p:spPr bwMode="auto">
          <a:xfrm>
            <a:off x="457200" y="1295400"/>
            <a:ext cx="82296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179" name="Rectangle 11"/>
          <p:cNvSpPr>
            <a:spLocks noChangeArrowheads="1"/>
          </p:cNvSpPr>
          <p:nvPr/>
        </p:nvSpPr>
        <p:spPr bwMode="auto">
          <a:xfrm>
            <a:off x="3048000" y="152400"/>
            <a:ext cx="5943600" cy="838200"/>
          </a:xfrm>
          <a:prstGeom prst="rect">
            <a:avLst/>
          </a:prstGeom>
          <a:solidFill>
            <a:srgbClr val="EE0000"/>
          </a:solidFill>
          <a:ln w="9525">
            <a:noFill/>
            <a:miter lim="800000"/>
            <a:headEnd/>
            <a:tailEnd/>
          </a:ln>
          <a:effectLst/>
        </p:spPr>
        <p:txBody>
          <a:bodyPr wrap="none" anchor="ctr"/>
          <a:lstStyle/>
          <a:p>
            <a:pPr fontAlgn="auto">
              <a:spcBef>
                <a:spcPts val="0"/>
              </a:spcBef>
              <a:spcAft>
                <a:spcPts val="0"/>
              </a:spcAft>
              <a:defRPr/>
            </a:pPr>
            <a:endParaRPr lang="en-US" dirty="0">
              <a:latin typeface="+mn-lt"/>
              <a:cs typeface="+mn-cs"/>
            </a:endParaRPr>
          </a:p>
        </p:txBody>
      </p:sp>
      <p:grpSp>
        <p:nvGrpSpPr>
          <p:cNvPr id="1033" name="Group 12"/>
          <p:cNvGrpSpPr>
            <a:grpSpLocks/>
          </p:cNvGrpSpPr>
          <p:nvPr/>
        </p:nvGrpSpPr>
        <p:grpSpPr bwMode="auto">
          <a:xfrm>
            <a:off x="3124200" y="228600"/>
            <a:ext cx="228600" cy="228600"/>
            <a:chOff x="384" y="720"/>
            <a:chExt cx="240" cy="240"/>
          </a:xfrm>
        </p:grpSpPr>
        <p:sp>
          <p:nvSpPr>
            <p:cNvPr id="7177" name="Rectangle 9"/>
            <p:cNvSpPr>
              <a:spLocks noChangeArrowheads="1"/>
            </p:cNvSpPr>
            <p:nvPr/>
          </p:nvSpPr>
          <p:spPr bwMode="auto">
            <a:xfrm>
              <a:off x="384" y="720"/>
              <a:ext cx="240" cy="40"/>
            </a:xfrm>
            <a:prstGeom prst="rect">
              <a:avLst/>
            </a:prstGeom>
            <a:solidFill>
              <a:schemeClr val="bg1"/>
            </a:solidFill>
            <a:ln w="9525">
              <a:solidFill>
                <a:schemeClr val="bg1"/>
              </a:solidFill>
              <a:miter lim="800000"/>
              <a:headEnd/>
              <a:tailEnd/>
            </a:ln>
            <a:effectLst/>
          </p:spPr>
          <p:txBody>
            <a:bodyPr wrap="none" anchor="ctr"/>
            <a:lstStyle/>
            <a:p>
              <a:pPr fontAlgn="auto">
                <a:spcBef>
                  <a:spcPts val="0"/>
                </a:spcBef>
                <a:spcAft>
                  <a:spcPts val="0"/>
                </a:spcAft>
                <a:defRPr/>
              </a:pPr>
              <a:endParaRPr lang="en-US" dirty="0">
                <a:latin typeface="+mn-lt"/>
                <a:cs typeface="+mn-cs"/>
              </a:endParaRPr>
            </a:p>
          </p:txBody>
        </p:sp>
        <p:sp>
          <p:nvSpPr>
            <p:cNvPr id="7178" name="Rectangle 10"/>
            <p:cNvSpPr>
              <a:spLocks noChangeArrowheads="1"/>
            </p:cNvSpPr>
            <p:nvPr/>
          </p:nvSpPr>
          <p:spPr bwMode="auto">
            <a:xfrm>
              <a:off x="384" y="720"/>
              <a:ext cx="40" cy="240"/>
            </a:xfrm>
            <a:prstGeom prst="rect">
              <a:avLst/>
            </a:prstGeom>
            <a:solidFill>
              <a:schemeClr val="bg1"/>
            </a:solidFill>
            <a:ln w="9525">
              <a:solidFill>
                <a:schemeClr val="bg1"/>
              </a:solidFill>
              <a:miter lim="800000"/>
              <a:headEnd/>
              <a:tailEnd/>
            </a:ln>
            <a:effectLst/>
          </p:spPr>
          <p:txBody>
            <a:bodyPr wrap="none" anchor="ctr"/>
            <a:lstStyle/>
            <a:p>
              <a:pPr fontAlgn="auto">
                <a:spcBef>
                  <a:spcPts val="0"/>
                </a:spcBef>
                <a:spcAft>
                  <a:spcPts val="0"/>
                </a:spcAft>
                <a:defRPr/>
              </a:pPr>
              <a:endParaRPr lang="en-US" dirty="0">
                <a:latin typeface="+mn-lt"/>
                <a:cs typeface="+mn-cs"/>
              </a:endParaRPr>
            </a:p>
          </p:txBody>
        </p:sp>
      </p:grpSp>
      <p:sp>
        <p:nvSpPr>
          <p:cNvPr id="1034" name="Rectangle 2"/>
          <p:cNvSpPr>
            <a:spLocks noGrp="1" noChangeArrowheads="1"/>
          </p:cNvSpPr>
          <p:nvPr>
            <p:ph type="title"/>
          </p:nvPr>
        </p:nvSpPr>
        <p:spPr bwMode="auto">
          <a:xfrm>
            <a:off x="3200400" y="249238"/>
            <a:ext cx="57912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Master title style</a:t>
            </a:r>
          </a:p>
        </p:txBody>
      </p:sp>
      <p:sp>
        <p:nvSpPr>
          <p:cNvPr id="13" name="Rectangle 5"/>
          <p:cNvSpPr>
            <a:spLocks noGrp="1" noChangeArrowheads="1"/>
          </p:cNvSpPr>
          <p:nvPr>
            <p:ph type="ftr" sz="quarter" idx="3"/>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ransition spd="slow">
    <p:fade thruBlk="1"/>
  </p:transition>
  <p:timing>
    <p:tnLst>
      <p:par>
        <p:cTn id="1" dur="indefinite" restart="never" nodeType="tmRoot"/>
      </p:par>
    </p:tnLst>
  </p:timing>
  <p:hf sldNum="0" hdr="0" dt="0"/>
  <p:txStyles>
    <p:titleStyle>
      <a:lvl1pPr algn="l" rtl="0" eaLnBrk="1" fontAlgn="base" hangingPunct="1">
        <a:spcBef>
          <a:spcPct val="0"/>
        </a:spcBef>
        <a:spcAft>
          <a:spcPct val="0"/>
        </a:spcAft>
        <a:defRPr sz="2800" b="1">
          <a:solidFill>
            <a:schemeClr val="bg1"/>
          </a:solidFill>
          <a:latin typeface="+mj-lt"/>
          <a:ea typeface="+mj-ea"/>
          <a:cs typeface="+mj-cs"/>
        </a:defRPr>
      </a:lvl1pPr>
      <a:lvl2pPr algn="l" rtl="0" eaLnBrk="1" fontAlgn="base" hangingPunct="1">
        <a:spcBef>
          <a:spcPct val="0"/>
        </a:spcBef>
        <a:spcAft>
          <a:spcPct val="0"/>
        </a:spcAft>
        <a:defRPr sz="2800" b="1">
          <a:solidFill>
            <a:schemeClr val="bg1"/>
          </a:solidFill>
          <a:latin typeface="Calibri" pitchFamily="34" charset="0"/>
          <a:cs typeface="Arial" charset="0"/>
        </a:defRPr>
      </a:lvl2pPr>
      <a:lvl3pPr algn="l" rtl="0" eaLnBrk="1" fontAlgn="base" hangingPunct="1">
        <a:spcBef>
          <a:spcPct val="0"/>
        </a:spcBef>
        <a:spcAft>
          <a:spcPct val="0"/>
        </a:spcAft>
        <a:defRPr sz="2800" b="1">
          <a:solidFill>
            <a:schemeClr val="bg1"/>
          </a:solidFill>
          <a:latin typeface="Calibri" pitchFamily="34" charset="0"/>
          <a:cs typeface="Arial" charset="0"/>
        </a:defRPr>
      </a:lvl3pPr>
      <a:lvl4pPr algn="l" rtl="0" eaLnBrk="1" fontAlgn="base" hangingPunct="1">
        <a:spcBef>
          <a:spcPct val="0"/>
        </a:spcBef>
        <a:spcAft>
          <a:spcPct val="0"/>
        </a:spcAft>
        <a:defRPr sz="2800" b="1">
          <a:solidFill>
            <a:schemeClr val="bg1"/>
          </a:solidFill>
          <a:latin typeface="Calibri" pitchFamily="34" charset="0"/>
          <a:cs typeface="Arial" charset="0"/>
        </a:defRPr>
      </a:lvl4pPr>
      <a:lvl5pPr algn="l" rtl="0" eaLnBrk="1" fontAlgn="base" hangingPunct="1">
        <a:spcBef>
          <a:spcPct val="0"/>
        </a:spcBef>
        <a:spcAft>
          <a:spcPct val="0"/>
        </a:spcAft>
        <a:defRPr sz="2800" b="1">
          <a:solidFill>
            <a:schemeClr val="bg1"/>
          </a:solidFill>
          <a:latin typeface="Calibri" pitchFamily="34" charset="0"/>
          <a:cs typeface="Arial" charset="0"/>
        </a:defRPr>
      </a:lvl5pPr>
      <a:lvl6pPr marL="457200" algn="l" rtl="0" eaLnBrk="1" fontAlgn="base" hangingPunct="1">
        <a:spcBef>
          <a:spcPct val="0"/>
        </a:spcBef>
        <a:spcAft>
          <a:spcPct val="0"/>
        </a:spcAft>
        <a:defRPr sz="3600">
          <a:solidFill>
            <a:schemeClr val="bg1"/>
          </a:solidFill>
          <a:latin typeface="Arial" charset="0"/>
          <a:cs typeface="Arial" charset="0"/>
        </a:defRPr>
      </a:lvl6pPr>
      <a:lvl7pPr marL="914400" algn="l" rtl="0" eaLnBrk="1" fontAlgn="base" hangingPunct="1">
        <a:spcBef>
          <a:spcPct val="0"/>
        </a:spcBef>
        <a:spcAft>
          <a:spcPct val="0"/>
        </a:spcAft>
        <a:defRPr sz="3600">
          <a:solidFill>
            <a:schemeClr val="bg1"/>
          </a:solidFill>
          <a:latin typeface="Arial" charset="0"/>
          <a:cs typeface="Arial" charset="0"/>
        </a:defRPr>
      </a:lvl7pPr>
      <a:lvl8pPr marL="1371600" algn="l" rtl="0" eaLnBrk="1" fontAlgn="base" hangingPunct="1">
        <a:spcBef>
          <a:spcPct val="0"/>
        </a:spcBef>
        <a:spcAft>
          <a:spcPct val="0"/>
        </a:spcAft>
        <a:defRPr sz="3600">
          <a:solidFill>
            <a:schemeClr val="bg1"/>
          </a:solidFill>
          <a:latin typeface="Arial" charset="0"/>
          <a:cs typeface="Arial" charset="0"/>
        </a:defRPr>
      </a:lvl8pPr>
      <a:lvl9pPr marL="1828800" algn="l" rtl="0" eaLnBrk="1" fontAlgn="base" hangingPunct="1">
        <a:spcBef>
          <a:spcPct val="0"/>
        </a:spcBef>
        <a:spcAft>
          <a:spcPct val="0"/>
        </a:spcAft>
        <a:defRPr sz="3600">
          <a:solidFill>
            <a:schemeClr val="bg1"/>
          </a:solidFill>
          <a:latin typeface="Arial" charset="0"/>
          <a:cs typeface="Arial" charset="0"/>
        </a:defRPr>
      </a:lvl9pPr>
    </p:titleStyle>
    <p:bodyStyle>
      <a:lvl1pPr marL="342900" indent="-342900" algn="l" rtl="0" eaLnBrk="1" fontAlgn="base" hangingPunct="1">
        <a:spcBef>
          <a:spcPct val="20000"/>
        </a:spcBef>
        <a:spcAft>
          <a:spcPct val="0"/>
        </a:spcAft>
        <a:buClr>
          <a:srgbClr val="FF0000"/>
        </a:buClr>
        <a:buFont typeface="Arial" charset="0"/>
        <a:buChar char=" "/>
        <a:defRPr sz="2800" b="1">
          <a:solidFill>
            <a:srgbClr val="EE0000"/>
          </a:solidFill>
          <a:latin typeface="+mn-lt"/>
          <a:ea typeface="+mn-ea"/>
          <a:cs typeface="+mn-cs"/>
        </a:defRPr>
      </a:lvl1pPr>
      <a:lvl2pPr marL="742950" indent="-285750" algn="l" rtl="0" eaLnBrk="1" fontAlgn="base" hangingPunct="1">
        <a:spcBef>
          <a:spcPct val="20000"/>
        </a:spcBef>
        <a:spcAft>
          <a:spcPct val="0"/>
        </a:spcAft>
        <a:buClr>
          <a:srgbClr val="EE0000"/>
        </a:buClr>
        <a:buFont typeface="Arial" charset="0"/>
        <a:buChar char="•"/>
        <a:defRPr sz="2400" b="1">
          <a:solidFill>
            <a:schemeClr val="tx1"/>
          </a:solidFill>
          <a:latin typeface="+mn-lt"/>
          <a:cs typeface="+mn-cs"/>
        </a:defRPr>
      </a:lvl2pPr>
      <a:lvl3pPr marL="1143000" indent="-228600" algn="l" rtl="0" eaLnBrk="1" fontAlgn="base" hangingPunct="1">
        <a:spcBef>
          <a:spcPct val="20000"/>
        </a:spcBef>
        <a:spcAft>
          <a:spcPct val="0"/>
        </a:spcAft>
        <a:buClr>
          <a:srgbClr val="EE0000"/>
        </a:buClr>
        <a:buFont typeface="Arial" charset="0"/>
        <a:buChar char="–"/>
        <a:defRPr sz="2000">
          <a:solidFill>
            <a:schemeClr val="tx1"/>
          </a:solidFill>
          <a:latin typeface="+mn-lt"/>
          <a:cs typeface="+mn-cs"/>
        </a:defRPr>
      </a:lvl3pPr>
      <a:lvl4pPr marL="1600200" indent="-228600" algn="l" rtl="0" eaLnBrk="1" fontAlgn="base" hangingPunct="1">
        <a:spcBef>
          <a:spcPct val="20000"/>
        </a:spcBef>
        <a:spcAft>
          <a:spcPct val="0"/>
        </a:spcAft>
        <a:buClr>
          <a:srgbClr val="EE0000"/>
        </a:buClr>
        <a:buFont typeface="Arial" charset="0"/>
        <a:buChar char="•"/>
        <a:defRPr sz="2000">
          <a:solidFill>
            <a:schemeClr val="tx1"/>
          </a:solidFill>
          <a:latin typeface="+mn-lt"/>
          <a:cs typeface="+mn-cs"/>
        </a:defRPr>
      </a:lvl4pPr>
      <a:lvl5pPr marL="2057400" indent="-228600" algn="l" rtl="0" eaLnBrk="1" fontAlgn="base" hangingPunct="1">
        <a:spcBef>
          <a:spcPct val="20000"/>
        </a:spcBef>
        <a:spcAft>
          <a:spcPct val="0"/>
        </a:spcAft>
        <a:buClr>
          <a:srgbClr val="EE0000"/>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rgbClr val="EE0000"/>
        </a:buClr>
        <a:buChar char="»"/>
        <a:defRPr>
          <a:solidFill>
            <a:schemeClr val="tx1"/>
          </a:solidFill>
          <a:latin typeface="+mn-lt"/>
          <a:cs typeface="+mn-cs"/>
        </a:defRPr>
      </a:lvl6pPr>
      <a:lvl7pPr marL="2971800" indent="-228600" algn="l" rtl="0" eaLnBrk="1" fontAlgn="base" hangingPunct="1">
        <a:spcBef>
          <a:spcPct val="20000"/>
        </a:spcBef>
        <a:spcAft>
          <a:spcPct val="0"/>
        </a:spcAft>
        <a:buClr>
          <a:srgbClr val="EE0000"/>
        </a:buClr>
        <a:buChar char="»"/>
        <a:defRPr>
          <a:solidFill>
            <a:schemeClr val="tx1"/>
          </a:solidFill>
          <a:latin typeface="+mn-lt"/>
          <a:cs typeface="+mn-cs"/>
        </a:defRPr>
      </a:lvl7pPr>
      <a:lvl8pPr marL="3429000" indent="-228600" algn="l" rtl="0" eaLnBrk="1" fontAlgn="base" hangingPunct="1">
        <a:spcBef>
          <a:spcPct val="20000"/>
        </a:spcBef>
        <a:spcAft>
          <a:spcPct val="0"/>
        </a:spcAft>
        <a:buClr>
          <a:srgbClr val="EE0000"/>
        </a:buClr>
        <a:buChar char="»"/>
        <a:defRPr>
          <a:solidFill>
            <a:schemeClr val="tx1"/>
          </a:solidFill>
          <a:latin typeface="+mn-lt"/>
          <a:cs typeface="+mn-cs"/>
        </a:defRPr>
      </a:lvl8pPr>
      <a:lvl9pPr marL="3886200" indent="-228600" algn="l" rtl="0" eaLnBrk="1" fontAlgn="base" hangingPunct="1">
        <a:spcBef>
          <a:spcPct val="20000"/>
        </a:spcBef>
        <a:spcAft>
          <a:spcPct val="0"/>
        </a:spcAft>
        <a:buClr>
          <a:srgbClr val="EE0000"/>
        </a:buClr>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control" Target="../activeX/activeX2.xml"/><Relationship Id="rId1" Type="http://schemas.openxmlformats.org/officeDocument/2006/relationships/vmlDrawing" Target="../drawings/vmlDrawing2.v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control" Target="../activeX/activeX3.xml"/><Relationship Id="rId1" Type="http://schemas.openxmlformats.org/officeDocument/2006/relationships/vmlDrawing" Target="../drawings/vmlDrawing3.vml"/><Relationship Id="rId5" Type="http://schemas.openxmlformats.org/officeDocument/2006/relationships/image" Target="../media/image12.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4.xml"/><Relationship Id="rId1" Type="http://schemas.openxmlformats.org/officeDocument/2006/relationships/vmlDrawing" Target="../drawings/vmlDrawing4.vml"/><Relationship Id="rId5" Type="http://schemas.openxmlformats.org/officeDocument/2006/relationships/image" Target="../media/image29.png"/><Relationship Id="rId4"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5.xml"/><Relationship Id="rId1" Type="http://schemas.openxmlformats.org/officeDocument/2006/relationships/vmlDrawing" Target="../drawings/vmlDrawing5.vml"/><Relationship Id="rId5" Type="http://schemas.openxmlformats.org/officeDocument/2006/relationships/image" Target="../media/image31.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6.xml"/><Relationship Id="rId1" Type="http://schemas.openxmlformats.org/officeDocument/2006/relationships/vmlDrawing" Target="../drawings/vmlDrawing6.vml"/><Relationship Id="rId5" Type="http://schemas.openxmlformats.org/officeDocument/2006/relationships/image" Target="../media/image31.png"/><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7.xml"/><Relationship Id="rId1" Type="http://schemas.openxmlformats.org/officeDocument/2006/relationships/vmlDrawing" Target="../drawings/vmlDrawing7.v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projects.science.uu.nl/umpm/"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hyperlink" Target="mailto:umpm@science.uu.nl"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www.projects.science.uu.nl/umpm/"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838200" y="2204864"/>
            <a:ext cx="7543800" cy="1298575"/>
          </a:xfrm>
        </p:spPr>
        <p:txBody>
          <a:bodyPr>
            <a:normAutofit/>
          </a:bodyPr>
          <a:lstStyle/>
          <a:p>
            <a:r>
              <a:rPr lang="nl-NL" dirty="0" smtClean="0"/>
              <a:t>Utrecht Multi-Person Motion (UMPM) benchmark</a:t>
            </a:r>
            <a:endParaRPr lang="nl-NL" sz="2700" dirty="0"/>
          </a:p>
        </p:txBody>
      </p:sp>
      <p:sp>
        <p:nvSpPr>
          <p:cNvPr id="32771" name="Rectangle 3"/>
          <p:cNvSpPr>
            <a:spLocks noGrp="1" noChangeArrowheads="1"/>
          </p:cNvSpPr>
          <p:nvPr>
            <p:ph type="subTitle" idx="1"/>
          </p:nvPr>
        </p:nvSpPr>
        <p:spPr/>
        <p:txBody>
          <a:bodyPr/>
          <a:lstStyle/>
          <a:p>
            <a:r>
              <a:rPr lang="nl-NL" sz="2400" dirty="0" smtClean="0"/>
              <a:t>N.P. van der Aa, X. Luo, G.-J. Giezeman</a:t>
            </a:r>
          </a:p>
          <a:p>
            <a:r>
              <a:rPr lang="nl-NL" sz="2400" dirty="0" smtClean="0"/>
              <a:t>R.T. Tan and R.C. Veltkamp</a:t>
            </a:r>
          </a:p>
          <a:p>
            <a:endParaRPr lang="nl-NL" sz="2400" dirty="0"/>
          </a:p>
          <a:p>
            <a:endParaRPr lang="en-US" sz="1600" dirty="0" smtClean="0"/>
          </a:p>
          <a:p>
            <a:endParaRPr lang="en-US" sz="1600" dirty="0" smtClean="0"/>
          </a:p>
          <a:p>
            <a:r>
              <a:rPr lang="en-US" sz="1600" dirty="0" smtClean="0"/>
              <a:t>1st </a:t>
            </a:r>
            <a:r>
              <a:rPr lang="en-US" sz="1600" dirty="0"/>
              <a:t>IEEE Workshop on Human Interaction in Computer Vision (HICV’2011)</a:t>
            </a:r>
          </a:p>
          <a:p>
            <a:r>
              <a:rPr lang="en-US" sz="1600" dirty="0"/>
              <a:t>Saturday, November </a:t>
            </a:r>
            <a:r>
              <a:rPr lang="en-US" sz="1600" dirty="0" smtClean="0"/>
              <a:t>12th</a:t>
            </a:r>
            <a:r>
              <a:rPr lang="en-US" sz="1600" dirty="0"/>
              <a:t>, 2011</a:t>
            </a:r>
          </a:p>
          <a:p>
            <a:endParaRPr lang="nl-NL" sz="2400" dirty="0"/>
          </a:p>
        </p:txBody>
      </p:sp>
      <p:sp>
        <p:nvSpPr>
          <p:cNvPr id="2" name="Footer Placeholder 1"/>
          <p:cNvSpPr>
            <a:spLocks noGrp="1"/>
          </p:cNvSpPr>
          <p:nvPr>
            <p:ph type="ftr" sz="quarter" idx="3"/>
          </p:nvPr>
        </p:nvSpPr>
        <p:spPr/>
        <p:txBody>
          <a:bodyPr/>
          <a:lstStyle/>
          <a:p>
            <a:pPr>
              <a:defRPr/>
            </a:pPr>
            <a:r>
              <a:rPr lang="en-US" smtClean="0"/>
              <a:t>Utrecht Multi-Person Motion benchmark</a:t>
            </a:r>
            <a:endParaRPr lang="en-US"/>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19872" y="4678289"/>
            <a:ext cx="2582421" cy="968408"/>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Overview existing benchmarks</a:t>
            </a:r>
            <a:endParaRPr lang="nl-NL" dirty="0"/>
          </a:p>
        </p:txBody>
      </p:sp>
      <p:sp>
        <p:nvSpPr>
          <p:cNvPr id="3" name="Content Placeholder 2"/>
          <p:cNvSpPr>
            <a:spLocks noGrp="1"/>
          </p:cNvSpPr>
          <p:nvPr>
            <p:ph sz="half" idx="1"/>
          </p:nvPr>
        </p:nvSpPr>
        <p:spPr>
          <a:xfrm>
            <a:off x="457199" y="1196752"/>
            <a:ext cx="8435975" cy="5029200"/>
          </a:xfrm>
        </p:spPr>
        <p:txBody>
          <a:bodyPr/>
          <a:lstStyle/>
          <a:p>
            <a:pPr marL="0" indent="0">
              <a:buNone/>
            </a:pPr>
            <a:r>
              <a:rPr lang="en-US" dirty="0" smtClean="0"/>
              <a:t>Indoor </a:t>
            </a:r>
            <a:r>
              <a:rPr lang="en-US" dirty="0"/>
              <a:t>motion capture dataset (MPI08</a:t>
            </a:r>
            <a:r>
              <a:rPr lang="en-US" dirty="0" smtClean="0"/>
              <a:t>)</a:t>
            </a:r>
          </a:p>
          <a:p>
            <a:pPr>
              <a:buFont typeface="Arial" pitchFamily="34" charset="0"/>
              <a:buChar char="•"/>
            </a:pPr>
            <a:r>
              <a:rPr lang="nl-NL" sz="2400" b="0" dirty="0" smtClean="0">
                <a:solidFill>
                  <a:schemeClr val="tx1"/>
                </a:solidFill>
              </a:rPr>
              <a:t>Many cameras and high resolution </a:t>
            </a:r>
          </a:p>
          <a:p>
            <a:pPr>
              <a:buFont typeface="Arial" pitchFamily="34" charset="0"/>
              <a:buChar char="•"/>
            </a:pPr>
            <a:r>
              <a:rPr lang="nl-NL" sz="2400" b="0" dirty="0" smtClean="0">
                <a:solidFill>
                  <a:schemeClr val="tx1"/>
                </a:solidFill>
              </a:rPr>
              <a:t>Background silhouettes provided</a:t>
            </a:r>
          </a:p>
          <a:p>
            <a:pPr>
              <a:buFont typeface="Arial" pitchFamily="34" charset="0"/>
              <a:buChar char="•"/>
            </a:pPr>
            <a:r>
              <a:rPr lang="nl-NL" sz="2400" b="0" dirty="0" smtClean="0">
                <a:solidFill>
                  <a:schemeClr val="tx1"/>
                </a:solidFill>
              </a:rPr>
              <a:t>Alternative MoCap data </a:t>
            </a:r>
          </a:p>
          <a:p>
            <a:pPr>
              <a:buFont typeface="Arial" pitchFamily="34" charset="0"/>
              <a:buChar char="•"/>
            </a:pPr>
            <a:r>
              <a:rPr lang="nl-NL" sz="2400" b="0" dirty="0" smtClean="0">
                <a:solidFill>
                  <a:schemeClr val="tx1"/>
                </a:solidFill>
              </a:rPr>
              <a:t>Single person only</a:t>
            </a:r>
            <a:endParaRPr lang="nl-NL" sz="2400" b="0" dirty="0">
              <a:solidFill>
                <a:schemeClr val="tx1"/>
              </a:solidFill>
            </a:endParaRPr>
          </a:p>
          <a:p>
            <a:pPr marL="0" indent="0">
              <a:buNone/>
            </a:pPr>
            <a:endParaRPr lang="nl-NL" dirty="0" smtClean="0"/>
          </a:p>
          <a:p>
            <a:pPr marL="0" indent="0">
              <a:buNone/>
            </a:pPr>
            <a:endParaRPr lang="nl-NL" dirty="0" smtClean="0"/>
          </a:p>
        </p:txBody>
      </p:sp>
      <p:sp>
        <p:nvSpPr>
          <p:cNvPr id="7" name="Content Placeholder 6"/>
          <p:cNvSpPr>
            <a:spLocks noGrp="1"/>
          </p:cNvSpPr>
          <p:nvPr>
            <p:ph sz="half" idx="2"/>
          </p:nvPr>
        </p:nvSpPr>
        <p:spPr/>
        <p:txBody>
          <a:bodyPr/>
          <a:lstStyle/>
          <a:p>
            <a:endParaRPr lang="nl-NL" dirty="0"/>
          </a:p>
          <a:p>
            <a:endParaRPr lang="nl-NL" dirty="0" smtClean="0"/>
          </a:p>
          <a:p>
            <a:endParaRPr lang="nl-NL" dirty="0"/>
          </a:p>
          <a:p>
            <a:endParaRPr lang="nl-NL" dirty="0" smtClean="0"/>
          </a:p>
        </p:txBody>
      </p:sp>
      <p:sp>
        <p:nvSpPr>
          <p:cNvPr id="6" name="Footer Placeholder 5"/>
          <p:cNvSpPr>
            <a:spLocks noGrp="1" noChangeArrowheads="1"/>
          </p:cNvSpPr>
          <p:nvPr>
            <p:ph type="ftr" sz="quarter" idx="11"/>
          </p:nvPr>
        </p:nvSpPr>
        <p:spPr>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44208" y="1196753"/>
            <a:ext cx="2605639" cy="5107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707904" y="5934751"/>
            <a:ext cx="3096344"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nl-NL" dirty="0" smtClean="0"/>
              <a:t>Pons-Moll </a:t>
            </a:r>
            <a:r>
              <a:rPr lang="nl-NL" i="1" dirty="0" smtClean="0"/>
              <a:t>et al. </a:t>
            </a:r>
            <a:r>
              <a:rPr lang="nl-NL" dirty="0" smtClean="0"/>
              <a:t>CVPR 2010</a:t>
            </a:r>
            <a:endParaRPr lang="nl-NL" dirty="0"/>
          </a:p>
        </p:txBody>
      </p:sp>
    </p:spTree>
    <p:controls>
      <mc:AlternateContent xmlns:mc="http://schemas.openxmlformats.org/markup-compatibility/2006">
        <mc:Choice xmlns:v="urn:schemas-microsoft-com:vml" Requires="v">
          <p:control spid="5132" name="WindowsMediaPlayer1" r:id="rId2" imgW="2735504" imgH="2232114"/>
        </mc:Choice>
        <mc:Fallback>
          <p:control name="WindowsMediaPlayer1" r:id="rId2" imgW="2735504" imgH="2232114">
            <p:pic>
              <p:nvPicPr>
                <p:cNvPr id="0" name="WindowsMediaPlayer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539750" y="3500438"/>
                  <a:ext cx="3028950" cy="28765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2998391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Overview existing benchmarks</a:t>
            </a:r>
            <a:endParaRPr lang="nl-NL" dirty="0"/>
          </a:p>
        </p:txBody>
      </p:sp>
      <p:sp>
        <p:nvSpPr>
          <p:cNvPr id="3" name="Content Placeholder 2"/>
          <p:cNvSpPr>
            <a:spLocks noGrp="1"/>
          </p:cNvSpPr>
          <p:nvPr>
            <p:ph sz="half" idx="1"/>
          </p:nvPr>
        </p:nvSpPr>
        <p:spPr>
          <a:xfrm>
            <a:off x="179512" y="1295400"/>
            <a:ext cx="8435975" cy="5029200"/>
          </a:xfrm>
        </p:spPr>
        <p:txBody>
          <a:bodyPr/>
          <a:lstStyle/>
          <a:p>
            <a:pPr marL="0" indent="0">
              <a:buNone/>
            </a:pPr>
            <a:r>
              <a:rPr lang="nl-NL" dirty="0" smtClean="0"/>
              <a:t>CMU-MMAC</a:t>
            </a:r>
          </a:p>
          <a:p>
            <a:pPr>
              <a:buFont typeface="Arial" pitchFamily="34" charset="0"/>
              <a:buChar char="•"/>
            </a:pPr>
            <a:r>
              <a:rPr lang="nl-NL" sz="2400" b="0" dirty="0" smtClean="0">
                <a:solidFill>
                  <a:schemeClr val="tx1"/>
                </a:solidFill>
              </a:rPr>
              <a:t>Only one scenario has MoCap data</a:t>
            </a:r>
          </a:p>
          <a:p>
            <a:pPr>
              <a:buFont typeface="Arial" pitchFamily="34" charset="0"/>
              <a:buChar char="•"/>
            </a:pPr>
            <a:r>
              <a:rPr lang="nl-NL" sz="2400" b="0" dirty="0" smtClean="0">
                <a:solidFill>
                  <a:schemeClr val="tx1"/>
                </a:solidFill>
              </a:rPr>
              <a:t>No natural appearance</a:t>
            </a:r>
          </a:p>
          <a:p>
            <a:pPr>
              <a:buFont typeface="Arial" pitchFamily="34" charset="0"/>
              <a:buChar char="•"/>
            </a:pPr>
            <a:r>
              <a:rPr lang="nl-NL" sz="2400" b="0" dirty="0">
                <a:solidFill>
                  <a:schemeClr val="tx1"/>
                </a:solidFill>
              </a:rPr>
              <a:t>Single person only</a:t>
            </a:r>
          </a:p>
          <a:p>
            <a:pPr>
              <a:buFont typeface="Arial" pitchFamily="34" charset="0"/>
              <a:buChar char="•"/>
            </a:pPr>
            <a:endParaRPr lang="nl-NL" sz="2400" b="0" dirty="0">
              <a:solidFill>
                <a:schemeClr val="tx1"/>
              </a:solidFill>
            </a:endParaRPr>
          </a:p>
          <a:p>
            <a:pPr marL="0" indent="0">
              <a:buNone/>
            </a:pPr>
            <a:endParaRPr lang="nl-NL" dirty="0" smtClean="0"/>
          </a:p>
          <a:p>
            <a:pPr marL="0" indent="0">
              <a:buNone/>
            </a:pPr>
            <a:endParaRPr lang="nl-NL" dirty="0" smtClean="0"/>
          </a:p>
          <a:p>
            <a:pPr marL="0" indent="0">
              <a:buNone/>
            </a:pPr>
            <a:r>
              <a:rPr lang="nl-NL" dirty="0" smtClean="0"/>
              <a:t>UMPM benchmark</a:t>
            </a:r>
          </a:p>
        </p:txBody>
      </p:sp>
      <p:sp>
        <p:nvSpPr>
          <p:cNvPr id="7" name="Content Placeholder 6"/>
          <p:cNvSpPr>
            <a:spLocks noGrp="1"/>
          </p:cNvSpPr>
          <p:nvPr>
            <p:ph sz="half" idx="2"/>
          </p:nvPr>
        </p:nvSpPr>
        <p:spPr/>
        <p:txBody>
          <a:bodyPr/>
          <a:lstStyle/>
          <a:p>
            <a:endParaRPr lang="nl-NL" dirty="0"/>
          </a:p>
          <a:p>
            <a:endParaRPr lang="nl-NL" dirty="0" smtClean="0"/>
          </a:p>
          <a:p>
            <a:endParaRPr lang="nl-NL" dirty="0"/>
          </a:p>
          <a:p>
            <a:endParaRPr lang="nl-NL" dirty="0" smtClean="0"/>
          </a:p>
        </p:txBody>
      </p:sp>
      <p:sp>
        <p:nvSpPr>
          <p:cNvPr id="6" name="Footer Placeholder 5"/>
          <p:cNvSpPr>
            <a:spLocks noGrp="1" noChangeArrowheads="1"/>
          </p:cNvSpPr>
          <p:nvPr>
            <p:ph type="ftr" sz="quarter" idx="11"/>
          </p:nvPr>
        </p:nvSpPr>
        <p:spPr>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5" name="TextBox 4"/>
          <p:cNvSpPr txBox="1"/>
          <p:nvPr/>
        </p:nvSpPr>
        <p:spPr>
          <a:xfrm>
            <a:off x="179512" y="5108991"/>
            <a:ext cx="8640960" cy="1200329"/>
          </a:xfrm>
          <a:prstGeom prst="rect">
            <a:avLst/>
          </a:prstGeom>
          <a:noFill/>
        </p:spPr>
        <p:txBody>
          <a:bodyPr wrap="square" rtlCol="0">
            <a:spAutoFit/>
          </a:bodyPr>
          <a:lstStyle/>
          <a:p>
            <a:r>
              <a:rPr lang="nl-NL" sz="2400" dirty="0" smtClean="0">
                <a:latin typeface="+mn-lt"/>
              </a:rPr>
              <a:t>UMPM is state-of-the-art in hardware, </a:t>
            </a:r>
          </a:p>
          <a:p>
            <a:r>
              <a:rPr lang="nl-NL" sz="2400" dirty="0" smtClean="0">
                <a:latin typeface="+mn-lt"/>
              </a:rPr>
              <a:t>keeps subject’s appearance as natural as possible, and </a:t>
            </a:r>
          </a:p>
          <a:p>
            <a:r>
              <a:rPr lang="nl-NL" sz="2400" dirty="0" smtClean="0">
                <a:latin typeface="+mn-lt"/>
              </a:rPr>
              <a:t>extends the scenarios to multiple persons!</a:t>
            </a:r>
            <a:endParaRPr lang="nl-NL" sz="2400" dirty="0">
              <a:latin typeface="+mn-lt"/>
            </a:endParaRPr>
          </a:p>
        </p:txBody>
      </p:sp>
      <p:sp>
        <p:nvSpPr>
          <p:cNvPr id="4" name="Rectangle 3"/>
          <p:cNvSpPr/>
          <p:nvPr/>
        </p:nvSpPr>
        <p:spPr>
          <a:xfrm>
            <a:off x="198361" y="3450486"/>
            <a:ext cx="4607570" cy="338554"/>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nl-NL" sz="1600" dirty="0" smtClean="0"/>
              <a:t>De </a:t>
            </a:r>
            <a:r>
              <a:rPr lang="nl-NL" sz="1600" dirty="0"/>
              <a:t>la </a:t>
            </a:r>
            <a:r>
              <a:rPr lang="nl-NL" sz="1600" dirty="0" smtClean="0"/>
              <a:t>Torre </a:t>
            </a:r>
            <a:r>
              <a:rPr lang="nl-NL" sz="1600" i="1" dirty="0" smtClean="0"/>
              <a:t>et al. </a:t>
            </a:r>
            <a:r>
              <a:rPr lang="nl-NL" sz="1600" dirty="0" smtClean="0"/>
              <a:t>Carnegie </a:t>
            </a:r>
            <a:r>
              <a:rPr lang="nl-NL" sz="1600" dirty="0"/>
              <a:t>Mellon </a:t>
            </a:r>
            <a:r>
              <a:rPr lang="nl-NL" sz="1600" dirty="0" smtClean="0"/>
              <a:t>University 2009</a:t>
            </a:r>
            <a:endParaRPr lang="nl-NL" sz="1600" dirty="0"/>
          </a:p>
        </p:txBody>
      </p:sp>
    </p:spTree>
    <p:controls>
      <mc:AlternateContent xmlns:mc="http://schemas.openxmlformats.org/markup-compatibility/2006">
        <mc:Choice xmlns:v="urn:schemas-microsoft-com:vml" Requires="v">
          <p:control spid="6156" name="WindowsMediaPlayer1" r:id="rId2" imgW="2735504" imgH="2232114"/>
        </mc:Choice>
        <mc:Fallback>
          <p:control name="WindowsMediaPlayer1" r:id="rId2" imgW="2735504" imgH="2232114">
            <p:pic>
              <p:nvPicPr>
                <p:cNvPr id="0" name="WindowsMediaPlayer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5291138" y="1198563"/>
                  <a:ext cx="3781425" cy="32385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9604205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UMPM - benchmark</a:t>
            </a:r>
            <a:endParaRPr lang="nl-NL" dirty="0"/>
          </a:p>
        </p:txBody>
      </p:sp>
      <p:sp>
        <p:nvSpPr>
          <p:cNvPr id="3" name="Content Placeholder 2"/>
          <p:cNvSpPr>
            <a:spLocks noGrp="1"/>
          </p:cNvSpPr>
          <p:nvPr>
            <p:ph idx="1"/>
          </p:nvPr>
        </p:nvSpPr>
        <p:spPr>
          <a:xfrm>
            <a:off x="457200" y="1196752"/>
            <a:ext cx="8229600" cy="5127848"/>
          </a:xfrm>
        </p:spPr>
        <p:txBody>
          <a:bodyPr/>
          <a:lstStyle/>
          <a:p>
            <a:pPr marL="0" indent="0">
              <a:buNone/>
            </a:pPr>
            <a:r>
              <a:rPr lang="nl-NL" dirty="0" smtClean="0"/>
              <a:t>Image capturing </a:t>
            </a:r>
          </a:p>
          <a:p>
            <a:pPr marL="0" indent="0">
              <a:buNone/>
            </a:pPr>
            <a:r>
              <a:rPr lang="en-US" sz="2400" b="0" dirty="0" smtClean="0">
                <a:solidFill>
                  <a:schemeClr val="tx1"/>
                </a:solidFill>
              </a:rPr>
              <a:t>Four calibrated and synchronized color cameras</a:t>
            </a:r>
          </a:p>
          <a:p>
            <a:pPr marL="0" indent="0">
              <a:buNone/>
            </a:pPr>
            <a:r>
              <a:rPr lang="en-US" sz="2400" b="0" dirty="0" smtClean="0">
                <a:solidFill>
                  <a:schemeClr val="tx1"/>
                </a:solidFill>
              </a:rPr>
              <a:t>Resolution is 644 × 484 at </a:t>
            </a:r>
            <a:r>
              <a:rPr lang="en-US" sz="2400" b="0" dirty="0">
                <a:solidFill>
                  <a:schemeClr val="tx1"/>
                </a:solidFill>
              </a:rPr>
              <a:t>50 </a:t>
            </a:r>
            <a:r>
              <a:rPr lang="en-US" sz="2400" b="0" dirty="0" smtClean="0">
                <a:solidFill>
                  <a:schemeClr val="tx1"/>
                </a:solidFill>
              </a:rPr>
              <a:t>fps</a:t>
            </a:r>
          </a:p>
          <a:p>
            <a:endParaRPr lang="nl-NL" dirty="0"/>
          </a:p>
        </p:txBody>
      </p:sp>
      <p:pic>
        <p:nvPicPr>
          <p:cNvPr id="4505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1560" y="2573448"/>
            <a:ext cx="6408712" cy="3807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ooter Placeholder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Tree>
    <p:extLst>
      <p:ext uri="{BB962C8B-B14F-4D97-AF65-F5344CB8AC3E}">
        <p14:creationId xmlns:p14="http://schemas.microsoft.com/office/powerpoint/2010/main" val="15382045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UMPM – Motion capture data</a:t>
            </a:r>
            <a:endParaRPr lang="nl-NL" dirty="0"/>
          </a:p>
        </p:txBody>
      </p:sp>
      <p:sp>
        <p:nvSpPr>
          <p:cNvPr id="3" name="Content Placeholder 2"/>
          <p:cNvSpPr>
            <a:spLocks noGrp="1"/>
          </p:cNvSpPr>
          <p:nvPr>
            <p:ph idx="1"/>
          </p:nvPr>
        </p:nvSpPr>
        <p:spPr>
          <a:xfrm>
            <a:off x="107504" y="1295400"/>
            <a:ext cx="8229600" cy="5029200"/>
          </a:xfrm>
        </p:spPr>
        <p:txBody>
          <a:bodyPr/>
          <a:lstStyle/>
          <a:p>
            <a:pPr marL="0" indent="0">
              <a:buNone/>
            </a:pPr>
            <a:r>
              <a:rPr lang="nl-NL" dirty="0" smtClean="0"/>
              <a:t>MoCap data</a:t>
            </a:r>
          </a:p>
          <a:p>
            <a:pPr>
              <a:buFont typeface="Arial" pitchFamily="34" charset="0"/>
              <a:buChar char="•"/>
            </a:pPr>
            <a:r>
              <a:rPr lang="nl-NL" sz="2400" b="0" dirty="0" smtClean="0">
                <a:solidFill>
                  <a:schemeClr val="tx1"/>
                </a:solidFill>
              </a:rPr>
              <a:t>14 Vicon cameras</a:t>
            </a:r>
          </a:p>
          <a:p>
            <a:pPr>
              <a:buFont typeface="Arial" pitchFamily="34" charset="0"/>
              <a:buChar char="•"/>
            </a:pPr>
            <a:r>
              <a:rPr lang="nl-NL" sz="2400" b="0" dirty="0" smtClean="0">
                <a:solidFill>
                  <a:schemeClr val="tx1"/>
                </a:solidFill>
              </a:rPr>
              <a:t>Calibrated</a:t>
            </a:r>
          </a:p>
          <a:p>
            <a:pPr>
              <a:buFont typeface="Arial" pitchFamily="34" charset="0"/>
              <a:buChar char="•"/>
            </a:pPr>
            <a:r>
              <a:rPr lang="nl-NL" sz="2400" b="0" dirty="0" smtClean="0">
                <a:solidFill>
                  <a:schemeClr val="tx1"/>
                </a:solidFill>
              </a:rPr>
              <a:t>Framerate 100 fps</a:t>
            </a:r>
          </a:p>
          <a:p>
            <a:pPr>
              <a:buFont typeface="Arial" pitchFamily="34" charset="0"/>
              <a:buChar char="•"/>
            </a:pPr>
            <a:r>
              <a:rPr lang="nl-NL" sz="2400" b="0" dirty="0" smtClean="0">
                <a:solidFill>
                  <a:schemeClr val="tx1"/>
                </a:solidFill>
              </a:rPr>
              <a:t>37 markers per subject</a:t>
            </a:r>
          </a:p>
          <a:p>
            <a:pPr>
              <a:buFont typeface="Arial" pitchFamily="34" charset="0"/>
              <a:buChar char="•"/>
            </a:pPr>
            <a:r>
              <a:rPr lang="nl-NL" sz="2400" b="0" dirty="0" smtClean="0">
                <a:solidFill>
                  <a:schemeClr val="tx1"/>
                </a:solidFill>
              </a:rPr>
              <a:t>Maximum of 2 subjects</a:t>
            </a:r>
          </a:p>
          <a:p>
            <a:pPr marL="0" indent="0">
              <a:buNone/>
            </a:pPr>
            <a:endParaRPr lang="nl-NL" sz="2400" b="0" dirty="0">
              <a:solidFill>
                <a:schemeClr val="tx1"/>
              </a:solidFill>
            </a:endParaRPr>
          </a:p>
          <a:p>
            <a:pPr marL="0" indent="0">
              <a:buNone/>
            </a:pPr>
            <a:endParaRPr lang="nl-NL" sz="2400" b="0" dirty="0">
              <a:solidFill>
                <a:schemeClr val="tx1"/>
              </a:solidFill>
            </a:endParaRPr>
          </a:p>
        </p:txBody>
      </p:sp>
      <p:pic>
        <p:nvPicPr>
          <p:cNvPr id="44034" name="Picture 2" descr="D:\My research\Benchmark project\ICCV 2011 submission\Latex source\images\markerbackcrop.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097" r="6998"/>
          <a:stretch/>
        </p:blipFill>
        <p:spPr bwMode="auto">
          <a:xfrm>
            <a:off x="5633195" y="1421589"/>
            <a:ext cx="2175641" cy="4898829"/>
          </a:xfrm>
          <a:prstGeom prst="rect">
            <a:avLst/>
          </a:prstGeom>
          <a:noFill/>
          <a:extLst>
            <a:ext uri="{909E8E84-426E-40DD-AFC4-6F175D3DCCD1}">
              <a14:hiddenFill xmlns:a14="http://schemas.microsoft.com/office/drawing/2010/main">
                <a:solidFill>
                  <a:srgbClr val="FFFFFF"/>
                </a:solidFill>
              </a14:hiddenFill>
            </a:ext>
          </a:extLst>
        </p:spPr>
      </p:pic>
      <p:pic>
        <p:nvPicPr>
          <p:cNvPr id="44035" name="Picture 3" descr="D:\My research\Benchmark project\ICCV 2011 submission\Latex source\images\markerdetail1crop.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28795"/>
          <a:stretch/>
        </p:blipFill>
        <p:spPr bwMode="auto">
          <a:xfrm>
            <a:off x="7906982" y="1431005"/>
            <a:ext cx="1129514" cy="1589185"/>
          </a:xfrm>
          <a:prstGeom prst="rect">
            <a:avLst/>
          </a:prstGeom>
          <a:noFill/>
          <a:extLst>
            <a:ext uri="{909E8E84-426E-40DD-AFC4-6F175D3DCCD1}">
              <a14:hiddenFill xmlns:a14="http://schemas.microsoft.com/office/drawing/2010/main">
                <a:solidFill>
                  <a:srgbClr val="FFFFFF"/>
                </a:solidFill>
              </a14:hiddenFill>
            </a:ext>
          </a:extLst>
        </p:spPr>
      </p:pic>
      <p:pic>
        <p:nvPicPr>
          <p:cNvPr id="44036" name="Picture 4" descr="D:\My research\Benchmark project\ICCV 2011 submission\Latex source\images\markerdetail2crop.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0648" r="6500"/>
          <a:stretch/>
        </p:blipFill>
        <p:spPr bwMode="auto">
          <a:xfrm>
            <a:off x="7880844" y="3066825"/>
            <a:ext cx="1155652" cy="1589185"/>
          </a:xfrm>
          <a:prstGeom prst="rect">
            <a:avLst/>
          </a:prstGeom>
          <a:noFill/>
          <a:extLst>
            <a:ext uri="{909E8E84-426E-40DD-AFC4-6F175D3DCCD1}">
              <a14:hiddenFill xmlns:a14="http://schemas.microsoft.com/office/drawing/2010/main">
                <a:solidFill>
                  <a:srgbClr val="FFFFFF"/>
                </a:solidFill>
              </a14:hiddenFill>
            </a:ext>
          </a:extLst>
        </p:spPr>
      </p:pic>
      <p:pic>
        <p:nvPicPr>
          <p:cNvPr id="44037" name="Picture 5" descr="D:\My research\Benchmark project\ICCV 2011 submission\Latex source\images\markerdetail3crop.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2164" t="8990" r="28382" b="22790"/>
          <a:stretch/>
        </p:blipFill>
        <p:spPr bwMode="auto">
          <a:xfrm>
            <a:off x="7880844" y="4729940"/>
            <a:ext cx="1150883" cy="1590478"/>
          </a:xfrm>
          <a:prstGeom prst="rect">
            <a:avLst/>
          </a:prstGeom>
          <a:noFill/>
          <a:extLst>
            <a:ext uri="{909E8E84-426E-40DD-AFC4-6F175D3DCCD1}">
              <a14:hiddenFill xmlns:a14="http://schemas.microsoft.com/office/drawing/2010/main">
                <a:solidFill>
                  <a:srgbClr val="FFFFFF"/>
                </a:solidFill>
              </a14:hiddenFill>
            </a:ext>
          </a:extLst>
        </p:spPr>
      </p:pic>
      <p:pic>
        <p:nvPicPr>
          <p:cNvPr id="44038" name="Picture 6" descr="D:\My research\Benchmark project\ICCV 2011 submission\Latex source\images\markerfrontcrop.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3612" r="11738"/>
          <a:stretch/>
        </p:blipFill>
        <p:spPr bwMode="auto">
          <a:xfrm>
            <a:off x="3576130" y="1412776"/>
            <a:ext cx="1939158" cy="4907642"/>
          </a:xfrm>
          <a:prstGeom prst="rect">
            <a:avLst/>
          </a:prstGeom>
          <a:noFill/>
          <a:extLst>
            <a:ext uri="{909E8E84-426E-40DD-AFC4-6F175D3DCCD1}">
              <a14:hiddenFill xmlns:a14="http://schemas.microsoft.com/office/drawing/2010/main">
                <a:solidFill>
                  <a:srgbClr val="FFFFFF"/>
                </a:solidFill>
              </a14:hiddenFill>
            </a:ext>
          </a:extLst>
        </p:spPr>
      </p:pic>
      <p:sp>
        <p:nvSpPr>
          <p:cNvPr id="10" name="Footer Placeholder 9"/>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5" name="TextBox 4"/>
          <p:cNvSpPr txBox="1"/>
          <p:nvPr/>
        </p:nvSpPr>
        <p:spPr>
          <a:xfrm>
            <a:off x="179512" y="5129316"/>
            <a:ext cx="3240360" cy="110799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nl-NL" sz="2200" dirty="0">
                <a:latin typeface="+mn-lt"/>
              </a:rPr>
              <a:t>Vicon cameras and color cameras are synchronized and globally aligned</a:t>
            </a:r>
          </a:p>
        </p:txBody>
      </p:sp>
    </p:spTree>
    <p:extLst>
      <p:ext uri="{BB962C8B-B14F-4D97-AF65-F5344CB8AC3E}">
        <p14:creationId xmlns:p14="http://schemas.microsoft.com/office/powerpoint/2010/main" val="26652918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UMPM – Motion capture data</a:t>
            </a:r>
            <a:endParaRPr lang="nl-NL" dirty="0"/>
          </a:p>
        </p:txBody>
      </p:sp>
      <p:sp>
        <p:nvSpPr>
          <p:cNvPr id="3" name="Content Placeholder 2"/>
          <p:cNvSpPr>
            <a:spLocks noGrp="1"/>
          </p:cNvSpPr>
          <p:nvPr>
            <p:ph idx="1"/>
          </p:nvPr>
        </p:nvSpPr>
        <p:spPr/>
        <p:txBody>
          <a:bodyPr/>
          <a:lstStyle/>
          <a:p>
            <a:pPr marL="0" indent="0">
              <a:buNone/>
            </a:pPr>
            <a:r>
              <a:rPr lang="nl-NL" dirty="0" smtClean="0">
                <a:solidFill>
                  <a:schemeClr val="tx1"/>
                </a:solidFill>
              </a:rPr>
              <a:t>Challenges in labeling the MoCap data</a:t>
            </a:r>
          </a:p>
          <a:p>
            <a:pPr marL="514350" indent="-514350">
              <a:buFont typeface="+mj-lt"/>
              <a:buAutoNum type="arabicPeriod"/>
            </a:pPr>
            <a:r>
              <a:rPr lang="nl-NL" sz="2400" b="0" dirty="0" smtClean="0">
                <a:solidFill>
                  <a:srgbClr val="FF0000"/>
                </a:solidFill>
              </a:rPr>
              <a:t>Ghost markers </a:t>
            </a:r>
          </a:p>
          <a:p>
            <a:pPr marL="0" indent="0">
              <a:buNone/>
            </a:pPr>
            <a:r>
              <a:rPr lang="nl-NL" sz="2400" b="0" dirty="0" smtClean="0">
                <a:solidFill>
                  <a:schemeClr val="tx1"/>
                </a:solidFill>
                <a:sym typeface="Symbol"/>
              </a:rPr>
              <a:t>	 </a:t>
            </a:r>
            <a:r>
              <a:rPr lang="nl-NL" sz="2400" b="0" dirty="0" smtClean="0">
                <a:solidFill>
                  <a:schemeClr val="tx1"/>
                </a:solidFill>
              </a:rPr>
              <a:t>detecting markers that are physically not present.</a:t>
            </a:r>
            <a:endParaRPr lang="nl-NL" sz="2400" b="0" dirty="0">
              <a:solidFill>
                <a:schemeClr val="tx1"/>
              </a:solidFill>
            </a:endParaRPr>
          </a:p>
        </p:txBody>
      </p:sp>
      <p:sp>
        <p:nvSpPr>
          <p:cNvPr id="5" name="Footer Placeholder 9"/>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4950" t="30247" r="19172" b="11723"/>
          <a:stretch/>
        </p:blipFill>
        <p:spPr>
          <a:xfrm>
            <a:off x="4721468" y="3026979"/>
            <a:ext cx="3738964" cy="3300128"/>
          </a:xfrm>
          <a:prstGeom prst="rect">
            <a:avLst/>
          </a:prstGeom>
        </p:spPr>
      </p:pic>
      <p:pic>
        <p:nvPicPr>
          <p:cNvPr id="8" name="Picture 7"/>
          <p:cNvPicPr>
            <a:picLocks noChangeAspect="1"/>
          </p:cNvPicPr>
          <p:nvPr/>
        </p:nvPicPr>
        <p:blipFill rotWithShape="1">
          <a:blip r:embed="rId4">
            <a:extLst>
              <a:ext uri="{28A0092B-C50C-407E-A947-70E740481C1C}">
                <a14:useLocalDpi xmlns:a14="http://schemas.microsoft.com/office/drawing/2010/main" val="0"/>
              </a:ext>
            </a:extLst>
          </a:blip>
          <a:srcRect l="15791" t="32525" r="18331" b="8854"/>
          <a:stretch/>
        </p:blipFill>
        <p:spPr>
          <a:xfrm>
            <a:off x="833036" y="3026979"/>
            <a:ext cx="3738965" cy="3333693"/>
          </a:xfrm>
          <a:prstGeom prst="rect">
            <a:avLst/>
          </a:prstGeom>
        </p:spPr>
      </p:pic>
      <p:sp>
        <p:nvSpPr>
          <p:cNvPr id="10" name="TextBox 9"/>
          <p:cNvSpPr txBox="1"/>
          <p:nvPr/>
        </p:nvSpPr>
        <p:spPr>
          <a:xfrm>
            <a:off x="2257524" y="3026979"/>
            <a:ext cx="889987" cy="369332"/>
          </a:xfrm>
          <a:prstGeom prst="rect">
            <a:avLst/>
          </a:prstGeom>
          <a:noFill/>
        </p:spPr>
        <p:txBody>
          <a:bodyPr wrap="none" rtlCol="0">
            <a:spAutoFit/>
          </a:bodyPr>
          <a:lstStyle/>
          <a:p>
            <a:r>
              <a:rPr lang="nl-NL" b="1" dirty="0" smtClean="0">
                <a:solidFill>
                  <a:schemeClr val="bg1"/>
                </a:solidFill>
              </a:rPr>
              <a:t>before</a:t>
            </a:r>
            <a:endParaRPr lang="nl-NL" b="1" dirty="0">
              <a:solidFill>
                <a:schemeClr val="bg1"/>
              </a:solidFill>
            </a:endParaRPr>
          </a:p>
        </p:txBody>
      </p:sp>
      <p:sp>
        <p:nvSpPr>
          <p:cNvPr id="11" name="TextBox 10"/>
          <p:cNvSpPr txBox="1"/>
          <p:nvPr/>
        </p:nvSpPr>
        <p:spPr>
          <a:xfrm>
            <a:off x="6145956" y="3026979"/>
            <a:ext cx="684803" cy="369332"/>
          </a:xfrm>
          <a:prstGeom prst="rect">
            <a:avLst/>
          </a:prstGeom>
          <a:noFill/>
        </p:spPr>
        <p:txBody>
          <a:bodyPr wrap="none" rtlCol="0">
            <a:spAutoFit/>
          </a:bodyPr>
          <a:lstStyle/>
          <a:p>
            <a:r>
              <a:rPr lang="nl-NL" b="1" dirty="0" smtClean="0">
                <a:solidFill>
                  <a:schemeClr val="bg1"/>
                </a:solidFill>
              </a:rPr>
              <a:t>after</a:t>
            </a:r>
            <a:endParaRPr lang="nl-NL" b="1" dirty="0">
              <a:solidFill>
                <a:schemeClr val="bg1"/>
              </a:solidFill>
            </a:endParaRPr>
          </a:p>
        </p:txBody>
      </p:sp>
    </p:spTree>
    <p:extLst>
      <p:ext uri="{BB962C8B-B14F-4D97-AF65-F5344CB8AC3E}">
        <p14:creationId xmlns:p14="http://schemas.microsoft.com/office/powerpoint/2010/main" val="4637735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13151" t="35037" r="21880" b="7705"/>
          <a:stretch/>
        </p:blipFill>
        <p:spPr>
          <a:xfrm>
            <a:off x="827584" y="3010635"/>
            <a:ext cx="3744417" cy="3306697"/>
          </a:xfrm>
          <a:prstGeom prst="rect">
            <a:avLst/>
          </a:prstGeom>
        </p:spPr>
      </p:pic>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9867" t="33910" r="24820" b="7971"/>
          <a:stretch/>
        </p:blipFill>
        <p:spPr>
          <a:xfrm>
            <a:off x="4716016" y="2996952"/>
            <a:ext cx="3724033" cy="3320380"/>
          </a:xfrm>
          <a:prstGeom prst="rect">
            <a:avLst/>
          </a:prstGeom>
        </p:spPr>
      </p:pic>
      <p:sp>
        <p:nvSpPr>
          <p:cNvPr id="2" name="Title 1"/>
          <p:cNvSpPr>
            <a:spLocks noGrp="1"/>
          </p:cNvSpPr>
          <p:nvPr>
            <p:ph type="title"/>
          </p:nvPr>
        </p:nvSpPr>
        <p:spPr/>
        <p:txBody>
          <a:bodyPr/>
          <a:lstStyle/>
          <a:p>
            <a:r>
              <a:rPr lang="nl-NL" dirty="0" smtClean="0"/>
              <a:t>UMPM – Motion capture data</a:t>
            </a:r>
            <a:endParaRPr lang="nl-NL" dirty="0"/>
          </a:p>
        </p:txBody>
      </p:sp>
      <p:sp>
        <p:nvSpPr>
          <p:cNvPr id="3" name="Content Placeholder 2"/>
          <p:cNvSpPr>
            <a:spLocks noGrp="1"/>
          </p:cNvSpPr>
          <p:nvPr>
            <p:ph idx="1"/>
          </p:nvPr>
        </p:nvSpPr>
        <p:spPr/>
        <p:txBody>
          <a:bodyPr/>
          <a:lstStyle/>
          <a:p>
            <a:pPr marL="0" indent="0">
              <a:buNone/>
            </a:pPr>
            <a:r>
              <a:rPr lang="nl-NL" dirty="0" smtClean="0">
                <a:solidFill>
                  <a:schemeClr val="tx1"/>
                </a:solidFill>
              </a:rPr>
              <a:t>Challenges in labeling the MoCap data</a:t>
            </a:r>
          </a:p>
          <a:p>
            <a:pPr marL="514350" indent="-514350">
              <a:buFont typeface="+mj-lt"/>
              <a:buAutoNum type="arabicPeriod" startAt="2"/>
            </a:pPr>
            <a:r>
              <a:rPr lang="nl-NL" sz="2400" b="0" dirty="0" smtClean="0">
                <a:solidFill>
                  <a:srgbClr val="FF0000"/>
                </a:solidFill>
              </a:rPr>
              <a:t>Missing markers </a:t>
            </a:r>
          </a:p>
          <a:p>
            <a:pPr marL="0" indent="0">
              <a:buNone/>
            </a:pPr>
            <a:r>
              <a:rPr lang="nl-NL" sz="2400" b="0" dirty="0" smtClean="0">
                <a:solidFill>
                  <a:schemeClr val="tx1"/>
                </a:solidFill>
                <a:sym typeface="Symbol"/>
              </a:rPr>
              <a:t>	 </a:t>
            </a:r>
            <a:r>
              <a:rPr lang="nl-NL" sz="2400" b="0" dirty="0" smtClean="0">
                <a:solidFill>
                  <a:schemeClr val="tx1"/>
                </a:solidFill>
              </a:rPr>
              <a:t>markers are not detected at a certain time step.</a:t>
            </a:r>
            <a:endParaRPr lang="nl-NL" sz="2400" b="0" dirty="0">
              <a:solidFill>
                <a:schemeClr val="tx1"/>
              </a:solidFill>
            </a:endParaRPr>
          </a:p>
        </p:txBody>
      </p:sp>
      <p:sp>
        <p:nvSpPr>
          <p:cNvPr id="5" name="Footer Placeholder 9"/>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10" name="TextBox 9"/>
          <p:cNvSpPr txBox="1"/>
          <p:nvPr/>
        </p:nvSpPr>
        <p:spPr>
          <a:xfrm>
            <a:off x="971600" y="3059668"/>
            <a:ext cx="889987" cy="369332"/>
          </a:xfrm>
          <a:prstGeom prst="rect">
            <a:avLst/>
          </a:prstGeom>
          <a:noFill/>
        </p:spPr>
        <p:txBody>
          <a:bodyPr wrap="none" rtlCol="0">
            <a:spAutoFit/>
          </a:bodyPr>
          <a:lstStyle/>
          <a:p>
            <a:r>
              <a:rPr lang="nl-NL" b="1" dirty="0" smtClean="0">
                <a:solidFill>
                  <a:schemeClr val="bg1"/>
                </a:solidFill>
              </a:rPr>
              <a:t>before</a:t>
            </a:r>
            <a:endParaRPr lang="nl-NL" b="1" dirty="0">
              <a:solidFill>
                <a:schemeClr val="bg1"/>
              </a:solidFill>
            </a:endParaRPr>
          </a:p>
        </p:txBody>
      </p:sp>
      <p:sp>
        <p:nvSpPr>
          <p:cNvPr id="11" name="TextBox 10"/>
          <p:cNvSpPr txBox="1"/>
          <p:nvPr/>
        </p:nvSpPr>
        <p:spPr>
          <a:xfrm>
            <a:off x="5220072" y="3065235"/>
            <a:ext cx="684803" cy="369332"/>
          </a:xfrm>
          <a:prstGeom prst="rect">
            <a:avLst/>
          </a:prstGeom>
          <a:noFill/>
        </p:spPr>
        <p:txBody>
          <a:bodyPr wrap="none" rtlCol="0">
            <a:spAutoFit/>
          </a:bodyPr>
          <a:lstStyle/>
          <a:p>
            <a:r>
              <a:rPr lang="nl-NL" b="1" dirty="0" smtClean="0">
                <a:solidFill>
                  <a:schemeClr val="bg1"/>
                </a:solidFill>
              </a:rPr>
              <a:t>after</a:t>
            </a:r>
            <a:endParaRPr lang="nl-NL" b="1" dirty="0">
              <a:solidFill>
                <a:schemeClr val="bg1"/>
              </a:solidFill>
            </a:endParaRPr>
          </a:p>
        </p:txBody>
      </p:sp>
    </p:spTree>
    <p:extLst>
      <p:ext uri="{BB962C8B-B14F-4D97-AF65-F5344CB8AC3E}">
        <p14:creationId xmlns:p14="http://schemas.microsoft.com/office/powerpoint/2010/main" val="16044986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11713" t="29868" r="18200" b="7764"/>
          <a:stretch/>
        </p:blipFill>
        <p:spPr>
          <a:xfrm>
            <a:off x="4716017" y="2996952"/>
            <a:ext cx="3724032" cy="3320494"/>
          </a:xfrm>
          <a:prstGeom prst="rect">
            <a:avLst/>
          </a:prstGeom>
        </p:spPr>
      </p:pic>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10723" t="28365" r="19191" b="9440"/>
          <a:stretch/>
        </p:blipFill>
        <p:spPr>
          <a:xfrm>
            <a:off x="827585" y="2996951"/>
            <a:ext cx="3724032" cy="3311289"/>
          </a:xfrm>
          <a:prstGeom prst="rect">
            <a:avLst/>
          </a:prstGeom>
        </p:spPr>
      </p:pic>
      <p:sp>
        <p:nvSpPr>
          <p:cNvPr id="2" name="Title 1"/>
          <p:cNvSpPr>
            <a:spLocks noGrp="1"/>
          </p:cNvSpPr>
          <p:nvPr>
            <p:ph type="title"/>
          </p:nvPr>
        </p:nvSpPr>
        <p:spPr/>
        <p:txBody>
          <a:bodyPr/>
          <a:lstStyle/>
          <a:p>
            <a:r>
              <a:rPr lang="nl-NL" dirty="0" smtClean="0"/>
              <a:t>UMPM – Motion capture data</a:t>
            </a:r>
            <a:endParaRPr lang="nl-NL" dirty="0"/>
          </a:p>
        </p:txBody>
      </p:sp>
      <p:sp>
        <p:nvSpPr>
          <p:cNvPr id="3" name="Content Placeholder 2"/>
          <p:cNvSpPr>
            <a:spLocks noGrp="1"/>
          </p:cNvSpPr>
          <p:nvPr>
            <p:ph idx="1"/>
          </p:nvPr>
        </p:nvSpPr>
        <p:spPr/>
        <p:txBody>
          <a:bodyPr/>
          <a:lstStyle/>
          <a:p>
            <a:pPr marL="0" indent="0">
              <a:buNone/>
            </a:pPr>
            <a:r>
              <a:rPr lang="nl-NL" dirty="0" smtClean="0">
                <a:solidFill>
                  <a:schemeClr val="tx1"/>
                </a:solidFill>
              </a:rPr>
              <a:t>Challenges in labeling the MoCap data</a:t>
            </a:r>
          </a:p>
          <a:p>
            <a:pPr marL="514350" indent="-514350">
              <a:buFont typeface="+mj-lt"/>
              <a:buAutoNum type="arabicPeriod" startAt="3"/>
            </a:pPr>
            <a:r>
              <a:rPr lang="nl-NL" sz="2400" b="0" dirty="0" smtClean="0">
                <a:solidFill>
                  <a:srgbClr val="FF0000"/>
                </a:solidFill>
              </a:rPr>
              <a:t>Unlabeled markers </a:t>
            </a:r>
          </a:p>
          <a:p>
            <a:pPr marL="0" indent="0">
              <a:buNone/>
            </a:pPr>
            <a:r>
              <a:rPr lang="nl-NL" sz="2400" b="0" dirty="0" smtClean="0">
                <a:solidFill>
                  <a:schemeClr val="tx1"/>
                </a:solidFill>
                <a:sym typeface="Symbol"/>
              </a:rPr>
              <a:t>	 </a:t>
            </a:r>
            <a:r>
              <a:rPr lang="nl-NL" sz="2400" b="0" dirty="0" smtClean="0">
                <a:solidFill>
                  <a:schemeClr val="tx1"/>
                </a:solidFill>
              </a:rPr>
              <a:t>markers are not labeled at a certain time step.</a:t>
            </a:r>
            <a:endParaRPr lang="nl-NL" sz="2400" b="0" dirty="0">
              <a:solidFill>
                <a:schemeClr val="tx1"/>
              </a:solidFill>
            </a:endParaRPr>
          </a:p>
        </p:txBody>
      </p:sp>
      <p:sp>
        <p:nvSpPr>
          <p:cNvPr id="5" name="Footer Placeholder 9"/>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10" name="TextBox 9"/>
          <p:cNvSpPr txBox="1"/>
          <p:nvPr/>
        </p:nvSpPr>
        <p:spPr>
          <a:xfrm>
            <a:off x="971600" y="3059668"/>
            <a:ext cx="889987" cy="369332"/>
          </a:xfrm>
          <a:prstGeom prst="rect">
            <a:avLst/>
          </a:prstGeom>
          <a:noFill/>
        </p:spPr>
        <p:txBody>
          <a:bodyPr wrap="none" rtlCol="0">
            <a:spAutoFit/>
          </a:bodyPr>
          <a:lstStyle/>
          <a:p>
            <a:r>
              <a:rPr lang="nl-NL" b="1" dirty="0" smtClean="0">
                <a:solidFill>
                  <a:schemeClr val="bg1"/>
                </a:solidFill>
              </a:rPr>
              <a:t>before</a:t>
            </a:r>
            <a:endParaRPr lang="nl-NL" b="1" dirty="0">
              <a:solidFill>
                <a:schemeClr val="bg1"/>
              </a:solidFill>
            </a:endParaRPr>
          </a:p>
        </p:txBody>
      </p:sp>
      <p:sp>
        <p:nvSpPr>
          <p:cNvPr id="11" name="TextBox 10"/>
          <p:cNvSpPr txBox="1"/>
          <p:nvPr/>
        </p:nvSpPr>
        <p:spPr>
          <a:xfrm>
            <a:off x="5220072" y="3065235"/>
            <a:ext cx="684803" cy="369332"/>
          </a:xfrm>
          <a:prstGeom prst="rect">
            <a:avLst/>
          </a:prstGeom>
          <a:noFill/>
        </p:spPr>
        <p:txBody>
          <a:bodyPr wrap="none" rtlCol="0">
            <a:spAutoFit/>
          </a:bodyPr>
          <a:lstStyle/>
          <a:p>
            <a:r>
              <a:rPr lang="nl-NL" b="1" dirty="0" smtClean="0">
                <a:solidFill>
                  <a:schemeClr val="bg1"/>
                </a:solidFill>
              </a:rPr>
              <a:t>after</a:t>
            </a:r>
            <a:endParaRPr lang="nl-NL" b="1" dirty="0">
              <a:solidFill>
                <a:schemeClr val="bg1"/>
              </a:solidFill>
            </a:endParaRPr>
          </a:p>
        </p:txBody>
      </p:sp>
    </p:spTree>
    <p:extLst>
      <p:ext uri="{BB962C8B-B14F-4D97-AF65-F5344CB8AC3E}">
        <p14:creationId xmlns:p14="http://schemas.microsoft.com/office/powerpoint/2010/main" val="606677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9846" t="14712" r="23374" b="9655"/>
          <a:stretch/>
        </p:blipFill>
        <p:spPr>
          <a:xfrm>
            <a:off x="4716016" y="2714487"/>
            <a:ext cx="3598605" cy="4083677"/>
          </a:xfrm>
          <a:prstGeom prst="rect">
            <a:avLst/>
          </a:prstGeom>
        </p:spPr>
      </p:pic>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8209" t="14594" r="25011" b="9773"/>
          <a:stretch/>
        </p:blipFill>
        <p:spPr>
          <a:xfrm>
            <a:off x="971601" y="2708920"/>
            <a:ext cx="3602918" cy="4088572"/>
          </a:xfrm>
          <a:prstGeom prst="rect">
            <a:avLst/>
          </a:prstGeom>
        </p:spPr>
      </p:pic>
      <p:sp>
        <p:nvSpPr>
          <p:cNvPr id="2" name="Title 1"/>
          <p:cNvSpPr>
            <a:spLocks noGrp="1"/>
          </p:cNvSpPr>
          <p:nvPr>
            <p:ph type="title"/>
          </p:nvPr>
        </p:nvSpPr>
        <p:spPr/>
        <p:txBody>
          <a:bodyPr/>
          <a:lstStyle/>
          <a:p>
            <a:r>
              <a:rPr lang="nl-NL" dirty="0" smtClean="0"/>
              <a:t>UMPM – Motion capture data</a:t>
            </a:r>
            <a:endParaRPr lang="nl-NL" dirty="0"/>
          </a:p>
        </p:txBody>
      </p:sp>
      <p:sp>
        <p:nvSpPr>
          <p:cNvPr id="3" name="Content Placeholder 2"/>
          <p:cNvSpPr>
            <a:spLocks noGrp="1"/>
          </p:cNvSpPr>
          <p:nvPr>
            <p:ph idx="1"/>
          </p:nvPr>
        </p:nvSpPr>
        <p:spPr/>
        <p:txBody>
          <a:bodyPr/>
          <a:lstStyle/>
          <a:p>
            <a:pPr marL="0" indent="0">
              <a:buNone/>
            </a:pPr>
            <a:r>
              <a:rPr lang="nl-NL" dirty="0" smtClean="0">
                <a:solidFill>
                  <a:schemeClr val="tx1"/>
                </a:solidFill>
              </a:rPr>
              <a:t>Challenges in labeling the MoCap data</a:t>
            </a:r>
          </a:p>
          <a:p>
            <a:pPr marL="514350" indent="-514350">
              <a:buFont typeface="+mj-lt"/>
              <a:buAutoNum type="arabicPeriod" startAt="4"/>
            </a:pPr>
            <a:r>
              <a:rPr lang="nl-NL" sz="2400" b="0" dirty="0" smtClean="0">
                <a:solidFill>
                  <a:srgbClr val="FF0000"/>
                </a:solidFill>
              </a:rPr>
              <a:t>Wrongly labeled markers </a:t>
            </a:r>
          </a:p>
          <a:p>
            <a:pPr marL="0" indent="0">
              <a:buNone/>
            </a:pPr>
            <a:r>
              <a:rPr lang="nl-NL" sz="2400" b="0" dirty="0" smtClean="0">
                <a:solidFill>
                  <a:schemeClr val="tx1"/>
                </a:solidFill>
                <a:sym typeface="Symbol"/>
              </a:rPr>
              <a:t>	 </a:t>
            </a:r>
            <a:r>
              <a:rPr lang="nl-NL" sz="2400" b="0" dirty="0" smtClean="0">
                <a:solidFill>
                  <a:schemeClr val="tx1"/>
                </a:solidFill>
              </a:rPr>
              <a:t>markers have an incorrect label.</a:t>
            </a:r>
            <a:endParaRPr lang="nl-NL" sz="2400" b="0" dirty="0">
              <a:solidFill>
                <a:schemeClr val="tx1"/>
              </a:solidFill>
            </a:endParaRPr>
          </a:p>
        </p:txBody>
      </p:sp>
      <p:sp>
        <p:nvSpPr>
          <p:cNvPr id="5" name="Footer Placeholder 9"/>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10" name="TextBox 9"/>
          <p:cNvSpPr txBox="1"/>
          <p:nvPr/>
        </p:nvSpPr>
        <p:spPr>
          <a:xfrm>
            <a:off x="3393981" y="2852936"/>
            <a:ext cx="889987" cy="369332"/>
          </a:xfrm>
          <a:prstGeom prst="rect">
            <a:avLst/>
          </a:prstGeom>
          <a:noFill/>
        </p:spPr>
        <p:txBody>
          <a:bodyPr wrap="none" rtlCol="0">
            <a:spAutoFit/>
          </a:bodyPr>
          <a:lstStyle/>
          <a:p>
            <a:r>
              <a:rPr lang="nl-NL" b="1" dirty="0" smtClean="0">
                <a:solidFill>
                  <a:schemeClr val="bg1"/>
                </a:solidFill>
              </a:rPr>
              <a:t>before</a:t>
            </a:r>
            <a:endParaRPr lang="nl-NL" b="1" dirty="0">
              <a:solidFill>
                <a:schemeClr val="bg1"/>
              </a:solidFill>
            </a:endParaRPr>
          </a:p>
        </p:txBody>
      </p:sp>
      <p:sp>
        <p:nvSpPr>
          <p:cNvPr id="11" name="TextBox 10"/>
          <p:cNvSpPr txBox="1"/>
          <p:nvPr/>
        </p:nvSpPr>
        <p:spPr>
          <a:xfrm>
            <a:off x="7271573" y="2852936"/>
            <a:ext cx="684803" cy="369332"/>
          </a:xfrm>
          <a:prstGeom prst="rect">
            <a:avLst/>
          </a:prstGeom>
          <a:noFill/>
        </p:spPr>
        <p:txBody>
          <a:bodyPr wrap="none" rtlCol="0">
            <a:spAutoFit/>
          </a:bodyPr>
          <a:lstStyle/>
          <a:p>
            <a:r>
              <a:rPr lang="nl-NL" b="1" dirty="0" smtClean="0">
                <a:solidFill>
                  <a:schemeClr val="bg1"/>
                </a:solidFill>
              </a:rPr>
              <a:t>after</a:t>
            </a:r>
            <a:endParaRPr lang="nl-NL" b="1" dirty="0">
              <a:solidFill>
                <a:schemeClr val="bg1"/>
              </a:solidFill>
            </a:endParaRPr>
          </a:p>
        </p:txBody>
      </p:sp>
    </p:spTree>
    <p:extLst>
      <p:ext uri="{BB962C8B-B14F-4D97-AF65-F5344CB8AC3E}">
        <p14:creationId xmlns:p14="http://schemas.microsoft.com/office/powerpoint/2010/main" val="1697658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UMPM – Motion capture data</a:t>
            </a:r>
            <a:endParaRPr lang="nl-NL" dirty="0"/>
          </a:p>
        </p:txBody>
      </p:sp>
      <p:sp>
        <p:nvSpPr>
          <p:cNvPr id="3" name="Content Placeholder 2"/>
          <p:cNvSpPr>
            <a:spLocks noGrp="1"/>
          </p:cNvSpPr>
          <p:nvPr>
            <p:ph idx="1"/>
          </p:nvPr>
        </p:nvSpPr>
        <p:spPr>
          <a:xfrm>
            <a:off x="107504" y="1295400"/>
            <a:ext cx="8229600" cy="5029200"/>
          </a:xfrm>
        </p:spPr>
        <p:txBody>
          <a:bodyPr/>
          <a:lstStyle/>
          <a:p>
            <a:pPr marL="0" indent="0">
              <a:buNone/>
            </a:pPr>
            <a:r>
              <a:rPr lang="nl-NL" dirty="0" smtClean="0"/>
              <a:t>Format of MoCap data</a:t>
            </a:r>
          </a:p>
          <a:p>
            <a:pPr>
              <a:buFont typeface="Wingdings" pitchFamily="2" charset="2"/>
              <a:buChar char="v"/>
            </a:pPr>
            <a:r>
              <a:rPr lang="nl-NL" sz="2400" b="0" dirty="0" smtClean="0">
                <a:solidFill>
                  <a:schemeClr val="tx1"/>
                </a:solidFill>
              </a:rPr>
              <a:t>37 </a:t>
            </a:r>
            <a:r>
              <a:rPr lang="nl-NL" sz="2400" b="0" dirty="0">
                <a:solidFill>
                  <a:schemeClr val="tx1"/>
                </a:solidFill>
              </a:rPr>
              <a:t>marker position per subject (corrected)</a:t>
            </a:r>
          </a:p>
          <a:p>
            <a:pPr>
              <a:buFont typeface="Wingdings" pitchFamily="2" charset="2"/>
              <a:buChar char="v"/>
            </a:pPr>
            <a:r>
              <a:rPr lang="nl-NL" sz="2400" b="0" dirty="0">
                <a:solidFill>
                  <a:schemeClr val="tx1"/>
                </a:solidFill>
              </a:rPr>
              <a:t>15 virtual marker positions by interpolation</a:t>
            </a:r>
          </a:p>
          <a:p>
            <a:pPr>
              <a:buFont typeface="Wingdings" pitchFamily="2" charset="2"/>
              <a:buChar char="v"/>
            </a:pPr>
            <a:r>
              <a:rPr lang="nl-NL" sz="2400" b="0" dirty="0">
                <a:solidFill>
                  <a:schemeClr val="tx1"/>
                </a:solidFill>
              </a:rPr>
              <a:t>15 virtual marker positions by using inverse kinematics</a:t>
            </a:r>
          </a:p>
          <a:p>
            <a:pPr marL="0" indent="0">
              <a:buNone/>
            </a:pPr>
            <a:endParaRPr lang="nl-NL" sz="2400" b="0" dirty="0">
              <a:solidFill>
                <a:schemeClr val="tx1"/>
              </a:solidFill>
            </a:endParaRPr>
          </a:p>
          <a:p>
            <a:pPr marL="0" indent="0">
              <a:buNone/>
            </a:pPr>
            <a:endParaRPr lang="nl-NL" sz="2400" b="0" dirty="0">
              <a:solidFill>
                <a:schemeClr val="tx1"/>
              </a:solidFill>
            </a:endParaRPr>
          </a:p>
        </p:txBody>
      </p:sp>
      <p:sp>
        <p:nvSpPr>
          <p:cNvPr id="10" name="Footer Placeholder 9"/>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2" y="4223602"/>
            <a:ext cx="9180512" cy="2157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395169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UMPM – Motion capture data</a:t>
            </a:r>
            <a:endParaRPr lang="nl-NL" dirty="0"/>
          </a:p>
        </p:txBody>
      </p:sp>
      <p:sp>
        <p:nvSpPr>
          <p:cNvPr id="10" name="Footer Placeholder 9"/>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Tree>
    <p:controls>
      <mc:AlternateContent xmlns:mc="http://schemas.openxmlformats.org/markup-compatibility/2006">
        <mc:Choice xmlns:v="urn:schemas-microsoft-com:vml" Requires="v">
          <p:control spid="3086" name="WindowsMediaPlayer1" r:id="rId2" imgW="8276190" imgH="4533333"/>
        </mc:Choice>
        <mc:Fallback>
          <p:control name="WindowsMediaPlayer1" r:id="rId2" imgW="8276190" imgH="4533333">
            <p:pic>
              <p:nvPicPr>
                <p:cNvPr id="0" name="WindowsMediaPlayer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468313" y="1341438"/>
                  <a:ext cx="8275637" cy="453390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17831400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nl-NL" dirty="0" smtClean="0"/>
              <a:t>UMPM – Introduction</a:t>
            </a:r>
            <a:br>
              <a:rPr lang="nl-NL" dirty="0" smtClean="0"/>
            </a:br>
            <a:endParaRPr lang="nl-NL" sz="1600" b="0" i="1" dirty="0" smtClean="0"/>
          </a:p>
        </p:txBody>
      </p:sp>
      <p:sp>
        <p:nvSpPr>
          <p:cNvPr id="33795" name="Rectangle 3"/>
          <p:cNvSpPr>
            <a:spLocks noGrp="1" noChangeArrowheads="1"/>
          </p:cNvSpPr>
          <p:nvPr>
            <p:ph sz="half" idx="1"/>
          </p:nvPr>
        </p:nvSpPr>
        <p:spPr>
          <a:xfrm>
            <a:off x="251520" y="1295400"/>
            <a:ext cx="4896544" cy="5029200"/>
          </a:xfrm>
        </p:spPr>
        <p:txBody>
          <a:bodyPr/>
          <a:lstStyle/>
          <a:p>
            <a:pPr marL="0" lvl="0" indent="0">
              <a:buNone/>
            </a:pPr>
            <a:r>
              <a:rPr lang="nl-NL" dirty="0" smtClean="0"/>
              <a:t>Motivation</a:t>
            </a:r>
            <a:endParaRPr lang="nl-NL" dirty="0"/>
          </a:p>
          <a:p>
            <a:pPr marL="0" indent="0">
              <a:buNone/>
            </a:pPr>
            <a:r>
              <a:rPr lang="en-US" sz="2400" b="0" dirty="0" smtClean="0">
                <a:solidFill>
                  <a:schemeClr val="tx1"/>
                </a:solidFill>
              </a:rPr>
              <a:t>Recent advances in articulated human motion capturing include </a:t>
            </a:r>
            <a:r>
              <a:rPr lang="en-US" sz="2400" b="0" dirty="0">
                <a:solidFill>
                  <a:schemeClr val="tx1"/>
                </a:solidFill>
              </a:rPr>
              <a:t>the extension to multiple </a:t>
            </a:r>
            <a:r>
              <a:rPr lang="en-US" sz="2400" b="0" dirty="0" smtClean="0">
                <a:solidFill>
                  <a:schemeClr val="tx1"/>
                </a:solidFill>
              </a:rPr>
              <a:t>persons</a:t>
            </a:r>
            <a:r>
              <a:rPr lang="en-US" sz="2400" b="0" dirty="0">
                <a:solidFill>
                  <a:schemeClr val="tx1"/>
                </a:solidFill>
              </a:rPr>
              <a:t>, including </a:t>
            </a:r>
            <a:r>
              <a:rPr lang="en-US" sz="2400" b="0" dirty="0" smtClean="0">
                <a:solidFill>
                  <a:schemeClr val="tx1"/>
                </a:solidFill>
              </a:rPr>
              <a:t>the challenges </a:t>
            </a:r>
            <a:r>
              <a:rPr lang="en-US" sz="2400" b="0" dirty="0">
                <a:solidFill>
                  <a:schemeClr val="tx1"/>
                </a:solidFill>
              </a:rPr>
              <a:t>of occlusions by other people and objects.</a:t>
            </a:r>
            <a:endParaRPr lang="nl-NL" sz="2400" b="0" dirty="0" smtClean="0">
              <a:solidFill>
                <a:schemeClr val="tx1"/>
              </a:solidFill>
            </a:endParaRPr>
          </a:p>
          <a:p>
            <a:pPr marL="0" indent="0">
              <a:buNone/>
            </a:pPr>
            <a:endParaRPr lang="nl-NL" dirty="0" smtClean="0"/>
          </a:p>
          <a:p>
            <a:pPr marL="0" indent="0">
              <a:buNone/>
            </a:pPr>
            <a:endParaRPr lang="nl-NL" dirty="0" smtClean="0"/>
          </a:p>
          <a:p>
            <a:pPr marL="0" indent="0">
              <a:buNone/>
            </a:pPr>
            <a:r>
              <a:rPr lang="nl-NL" dirty="0" smtClean="0"/>
              <a:t>Name</a:t>
            </a:r>
            <a:endParaRPr lang="nl-NL" dirty="0"/>
          </a:p>
          <a:p>
            <a:pPr marL="0" indent="0">
              <a:buNone/>
            </a:pPr>
            <a:r>
              <a:rPr lang="nl-NL" sz="2400" b="0" dirty="0" smtClean="0">
                <a:solidFill>
                  <a:schemeClr val="tx1"/>
                </a:solidFill>
              </a:rPr>
              <a:t>Utrecht Multi-Person Motion (UMPM) benchmark</a:t>
            </a:r>
          </a:p>
          <a:p>
            <a:pPr marL="0" indent="0">
              <a:buNone/>
            </a:pPr>
            <a:endParaRPr lang="nl-NL" sz="2400" b="0" dirty="0">
              <a:solidFill>
                <a:schemeClr val="tx1"/>
              </a:solidFill>
            </a:endParaRPr>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pic>
        <p:nvPicPr>
          <p:cNvPr id="7170" name="Picture 2" descr="https://buffy.eecs.berkeley.edu/PHP/resabs/images/2006/101318-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3" y="1556792"/>
            <a:ext cx="2880320" cy="216024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humansensing.cs.cmu.edu/images/fi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76123" y="4005064"/>
            <a:ext cx="2712301" cy="21020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50602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1840" y="249238"/>
            <a:ext cx="6052120" cy="838200"/>
          </a:xfrm>
        </p:spPr>
        <p:txBody>
          <a:bodyPr/>
          <a:lstStyle/>
          <a:p>
            <a:r>
              <a:rPr lang="nl-NL" dirty="0" smtClean="0"/>
              <a:t>UMPM – Multi-person and interaction</a:t>
            </a:r>
            <a:endParaRPr lang="nl-NL" dirty="0"/>
          </a:p>
        </p:txBody>
      </p:sp>
      <p:sp>
        <p:nvSpPr>
          <p:cNvPr id="3" name="Content Placeholder 2"/>
          <p:cNvSpPr>
            <a:spLocks noGrp="1"/>
          </p:cNvSpPr>
          <p:nvPr>
            <p:ph sz="half" idx="1"/>
          </p:nvPr>
        </p:nvSpPr>
        <p:spPr>
          <a:xfrm>
            <a:off x="457200" y="1295400"/>
            <a:ext cx="4906888" cy="5029200"/>
          </a:xfrm>
        </p:spPr>
        <p:txBody>
          <a:bodyPr/>
          <a:lstStyle/>
          <a:p>
            <a:pPr marL="0" indent="0">
              <a:buNone/>
            </a:pPr>
            <a:r>
              <a:rPr lang="nl-NL" dirty="0" smtClean="0"/>
              <a:t>Multi-person</a:t>
            </a:r>
          </a:p>
          <a:p>
            <a:pPr marL="0" indent="0">
              <a:buNone/>
            </a:pPr>
            <a:r>
              <a:rPr lang="nl-NL" sz="2400" b="0" dirty="0" smtClean="0">
                <a:solidFill>
                  <a:schemeClr val="tx1"/>
                </a:solidFill>
              </a:rPr>
              <a:t>Each scenario is recorded with 1, 2, 3 or 4 subjects</a:t>
            </a:r>
          </a:p>
          <a:p>
            <a:pPr marL="0" indent="0">
              <a:buNone/>
            </a:pPr>
            <a:endParaRPr lang="nl-NL" sz="2400" b="0" dirty="0" smtClean="0">
              <a:solidFill>
                <a:schemeClr val="tx1"/>
              </a:solidFill>
            </a:endParaRPr>
          </a:p>
          <a:p>
            <a:pPr marL="0" indent="0">
              <a:buNone/>
            </a:pPr>
            <a:endParaRPr lang="nl-NL" dirty="0" smtClean="0"/>
          </a:p>
          <a:p>
            <a:pPr marL="0" indent="0">
              <a:buNone/>
            </a:pPr>
            <a:endParaRPr lang="nl-NL" dirty="0"/>
          </a:p>
          <a:p>
            <a:pPr marL="0" indent="0">
              <a:buNone/>
            </a:pPr>
            <a:r>
              <a:rPr lang="nl-NL" dirty="0" smtClean="0"/>
              <a:t>Interaction</a:t>
            </a:r>
          </a:p>
          <a:p>
            <a:pPr>
              <a:buFont typeface="Wingdings" pitchFamily="2" charset="2"/>
              <a:buChar char="Ø"/>
            </a:pPr>
            <a:r>
              <a:rPr lang="nl-NL" sz="2400" b="0" dirty="0" smtClean="0">
                <a:solidFill>
                  <a:schemeClr val="tx1"/>
                </a:solidFill>
              </a:rPr>
              <a:t>Static objects (chair, table, grabbing objects)</a:t>
            </a:r>
          </a:p>
          <a:p>
            <a:pPr>
              <a:buFont typeface="Wingdings" pitchFamily="2" charset="2"/>
              <a:buChar char="Ø"/>
            </a:pPr>
            <a:r>
              <a:rPr lang="nl-NL" sz="2400" b="0" dirty="0" smtClean="0">
                <a:solidFill>
                  <a:schemeClr val="tx1"/>
                </a:solidFill>
              </a:rPr>
              <a:t>People (conversation in gestures)</a:t>
            </a:r>
          </a:p>
          <a:p>
            <a:pPr>
              <a:buFont typeface="Wingdings" pitchFamily="2" charset="2"/>
              <a:buChar char="Ø"/>
            </a:pPr>
            <a:r>
              <a:rPr lang="nl-NL" sz="2400" b="0" dirty="0" smtClean="0">
                <a:solidFill>
                  <a:schemeClr val="tx1"/>
                </a:solidFill>
              </a:rPr>
              <a:t>Combined (passing a ball)</a:t>
            </a:r>
            <a:endParaRPr lang="nl-NL" sz="2400" b="0" dirty="0">
              <a:solidFill>
                <a:schemeClr val="tx1"/>
              </a:solidFill>
            </a:endParaRPr>
          </a:p>
          <a:p>
            <a:pPr marL="0" indent="0">
              <a:buNone/>
            </a:pPr>
            <a:endParaRPr lang="nl-NL" sz="2400" b="0" dirty="0">
              <a:solidFill>
                <a:schemeClr val="tx1"/>
              </a:solidFill>
            </a:endParaRPr>
          </a:p>
          <a:p>
            <a:pPr marL="0" indent="0">
              <a:buNone/>
            </a:pPr>
            <a:endParaRPr lang="nl-NL" sz="2400" b="0" dirty="0">
              <a:solidFill>
                <a:schemeClr val="tx1"/>
              </a:solidFill>
            </a:endParaRPr>
          </a:p>
          <a:p>
            <a:pPr marL="0" indent="0">
              <a:buNone/>
            </a:pPr>
            <a:endParaRPr lang="nl-NL" sz="2400" b="0" dirty="0">
              <a:solidFill>
                <a:schemeClr val="tx1"/>
              </a:solidFill>
            </a:endParaRPr>
          </a:p>
          <a:p>
            <a:pPr marL="0" indent="0">
              <a:buNone/>
            </a:pPr>
            <a:endParaRPr lang="nl-NL" sz="2400" b="0" dirty="0">
              <a:solidFill>
                <a:schemeClr val="tx1"/>
              </a:solidFill>
            </a:endParaRPr>
          </a:p>
        </p:txBody>
      </p:sp>
      <p:sp>
        <p:nvSpPr>
          <p:cNvPr id="4" name="Content Placeholder 3"/>
          <p:cNvSpPr>
            <a:spLocks noGrp="1"/>
          </p:cNvSpPr>
          <p:nvPr>
            <p:ph sz="half" idx="2"/>
          </p:nvPr>
        </p:nvSpPr>
        <p:spPr>
          <a:xfrm>
            <a:off x="5724128" y="1295400"/>
            <a:ext cx="3240360" cy="5029200"/>
          </a:xfrm>
        </p:spPr>
        <p:style>
          <a:lnRef idx="2">
            <a:schemeClr val="accent2">
              <a:shade val="50000"/>
            </a:schemeClr>
          </a:lnRef>
          <a:fillRef idx="1">
            <a:schemeClr val="accent2"/>
          </a:fillRef>
          <a:effectRef idx="0">
            <a:schemeClr val="accent2"/>
          </a:effectRef>
          <a:fontRef idx="minor">
            <a:schemeClr val="lt1"/>
          </a:fontRef>
        </p:style>
        <p:txBody>
          <a:bodyPr/>
          <a:lstStyle/>
          <a:p>
            <a:pPr marL="0" indent="0">
              <a:buNone/>
            </a:pPr>
            <a:r>
              <a:rPr lang="nl-NL" dirty="0" smtClean="0"/>
              <a:t>Scenarios</a:t>
            </a:r>
          </a:p>
          <a:p>
            <a:pPr>
              <a:buFont typeface="Arial" pitchFamily="34" charset="0"/>
              <a:buChar char="•"/>
            </a:pPr>
            <a:r>
              <a:rPr lang="nl-NL" sz="2000" b="0" dirty="0" smtClean="0">
                <a:solidFill>
                  <a:schemeClr val="bg1"/>
                </a:solidFill>
              </a:rPr>
              <a:t>Moving freely</a:t>
            </a:r>
          </a:p>
          <a:p>
            <a:pPr>
              <a:buFont typeface="Arial" pitchFamily="34" charset="0"/>
              <a:buChar char="•"/>
            </a:pPr>
            <a:r>
              <a:rPr lang="nl-NL" sz="2000" b="0" dirty="0" smtClean="0">
                <a:solidFill>
                  <a:schemeClr val="bg1"/>
                </a:solidFill>
              </a:rPr>
              <a:t>Moving in circle/triangle</a:t>
            </a:r>
          </a:p>
          <a:p>
            <a:pPr>
              <a:buFont typeface="Arial" pitchFamily="34" charset="0"/>
              <a:buChar char="•"/>
            </a:pPr>
            <a:r>
              <a:rPr lang="nl-NL" sz="2000" b="0" dirty="0" smtClean="0">
                <a:solidFill>
                  <a:schemeClr val="bg1"/>
                </a:solidFill>
              </a:rPr>
              <a:t>Static artificial poses</a:t>
            </a:r>
          </a:p>
          <a:p>
            <a:pPr>
              <a:buFont typeface="Arial" pitchFamily="34" charset="0"/>
              <a:buChar char="•"/>
            </a:pPr>
            <a:r>
              <a:rPr lang="nl-NL" sz="2000" b="0" dirty="0" smtClean="0">
                <a:solidFill>
                  <a:schemeClr val="bg1"/>
                </a:solidFill>
              </a:rPr>
              <a:t>Moving artificial poses</a:t>
            </a:r>
          </a:p>
          <a:p>
            <a:pPr>
              <a:buFont typeface="Arial" pitchFamily="34" charset="0"/>
              <a:buChar char="•"/>
            </a:pPr>
            <a:r>
              <a:rPr lang="nl-NL" sz="2000" b="0" dirty="0" smtClean="0">
                <a:solidFill>
                  <a:schemeClr val="bg1"/>
                </a:solidFill>
              </a:rPr>
              <a:t>Interaction with chair</a:t>
            </a:r>
          </a:p>
          <a:p>
            <a:pPr>
              <a:buFont typeface="Arial" pitchFamily="34" charset="0"/>
              <a:buChar char="•"/>
            </a:pPr>
            <a:r>
              <a:rPr lang="nl-NL" sz="2000" b="0" dirty="0" smtClean="0">
                <a:solidFill>
                  <a:schemeClr val="bg1"/>
                </a:solidFill>
              </a:rPr>
              <a:t>Interaction with table</a:t>
            </a:r>
          </a:p>
          <a:p>
            <a:pPr>
              <a:buFont typeface="Arial" pitchFamily="34" charset="0"/>
              <a:buChar char="•"/>
            </a:pPr>
            <a:r>
              <a:rPr lang="nl-NL" sz="2000" b="0" dirty="0" smtClean="0">
                <a:solidFill>
                  <a:schemeClr val="bg1"/>
                </a:solidFill>
              </a:rPr>
              <a:t>Meeting with gestures</a:t>
            </a:r>
          </a:p>
          <a:p>
            <a:pPr>
              <a:buFont typeface="Arial" pitchFamily="34" charset="0"/>
              <a:buChar char="•"/>
            </a:pPr>
            <a:r>
              <a:rPr lang="nl-NL" sz="2000" b="0" dirty="0" smtClean="0">
                <a:solidFill>
                  <a:schemeClr val="bg1"/>
                </a:solidFill>
              </a:rPr>
              <a:t>Grabbing objects</a:t>
            </a:r>
          </a:p>
          <a:p>
            <a:pPr>
              <a:buFont typeface="Arial" pitchFamily="34" charset="0"/>
              <a:buChar char="•"/>
            </a:pPr>
            <a:r>
              <a:rPr lang="nl-NL" sz="2000" b="0" dirty="0" smtClean="0">
                <a:solidFill>
                  <a:schemeClr val="bg1"/>
                </a:solidFill>
              </a:rPr>
              <a:t>Passing a ball</a:t>
            </a:r>
            <a:endParaRPr lang="nl-NL" sz="2000" b="0" dirty="0">
              <a:solidFill>
                <a:schemeClr val="bg1"/>
              </a:solidFill>
            </a:endParaRPr>
          </a:p>
        </p:txBody>
      </p:sp>
      <p:sp>
        <p:nvSpPr>
          <p:cNvPr id="10" name="Footer Placeholder 9"/>
          <p:cNvSpPr>
            <a:spLocks noGrp="1" noChangeArrowheads="1"/>
          </p:cNvSpPr>
          <p:nvPr>
            <p:ph type="ftr" sz="quarter" idx="11"/>
          </p:nvPr>
        </p:nvSpPr>
        <p:spPr>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Tree>
    <p:extLst>
      <p:ext uri="{BB962C8B-B14F-4D97-AF65-F5344CB8AC3E}">
        <p14:creationId xmlns:p14="http://schemas.microsoft.com/office/powerpoint/2010/main" val="304072796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UMPM – Multi-person scenarios</a:t>
            </a:r>
            <a:endParaRPr lang="nl-NL" dirty="0"/>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Tree>
    <p:controls>
      <mc:AlternateContent xmlns:mc="http://schemas.openxmlformats.org/markup-compatibility/2006">
        <mc:Choice xmlns:v="urn:schemas-microsoft-com:vml" Requires="v">
          <p:control spid="1040" name="WindowsMediaPlayer1" r:id="rId2" imgW="6838095" imgH="4896533"/>
        </mc:Choice>
        <mc:Fallback>
          <p:control name="WindowsMediaPlayer1" r:id="rId2" imgW="6838095" imgH="4896533">
            <p:pic>
              <p:nvPicPr>
                <p:cNvPr id="0" name="WindowsMediaPlayer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538163" y="1412875"/>
                  <a:ext cx="7707312" cy="48958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7767059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UMPM – Interaction scenarios</a:t>
            </a:r>
            <a:endParaRPr lang="nl-NL" dirty="0"/>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Tree>
    <p:controls>
      <mc:AlternateContent xmlns:mc="http://schemas.openxmlformats.org/markup-compatibility/2006">
        <mc:Choice xmlns:v="urn:schemas-microsoft-com:vml" Requires="v">
          <p:control spid="2064" name="WindowsMediaPlayer1" r:id="rId2" imgW="6838095" imgH="4896533"/>
        </mc:Choice>
        <mc:Fallback>
          <p:control name="WindowsMediaPlayer1" r:id="rId2" imgW="6838095" imgH="4896533">
            <p:pic>
              <p:nvPicPr>
                <p:cNvPr id="0" name="WindowsMediaPlayer1"/>
                <p:cNvPicPr preferRelativeResize="0">
                  <a:picLocks noChangeArrowheads="1" noChangeShapeType="1"/>
                </p:cNvPicPr>
                <p:nvPr/>
              </p:nvPicPr>
              <p:blipFill>
                <a:blip r:embed="rId5">
                  <a:extLst>
                    <a:ext uri="{28A0092B-C50C-407E-A947-70E740481C1C}">
                      <a14:useLocalDpi xmlns:a14="http://schemas.microsoft.com/office/drawing/2010/main" val="0"/>
                    </a:ext>
                  </a:extLst>
                </a:blip>
                <a:srcRect/>
                <a:stretch>
                  <a:fillRect/>
                </a:stretch>
              </p:blipFill>
              <p:spPr bwMode="auto">
                <a:xfrm>
                  <a:off x="538163" y="1412875"/>
                  <a:ext cx="7707312" cy="48958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23030931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UMPM - Summary</a:t>
            </a:r>
            <a:endParaRPr lang="nl-NL" dirty="0"/>
          </a:p>
        </p:txBody>
      </p:sp>
      <p:sp>
        <p:nvSpPr>
          <p:cNvPr id="3" name="Content Placeholder 2"/>
          <p:cNvSpPr>
            <a:spLocks noGrp="1"/>
          </p:cNvSpPr>
          <p:nvPr>
            <p:ph idx="1"/>
          </p:nvPr>
        </p:nvSpPr>
        <p:spPr/>
        <p:txBody>
          <a:bodyPr/>
          <a:lstStyle/>
          <a:p>
            <a:pPr marL="0" indent="0">
              <a:buNone/>
            </a:pPr>
            <a:r>
              <a:rPr lang="nl-NL" dirty="0" smtClean="0"/>
              <a:t>UMPM benchmark </a:t>
            </a:r>
          </a:p>
          <a:p>
            <a:pPr>
              <a:buFont typeface="Wingdings" pitchFamily="2" charset="2"/>
              <a:buChar char="v"/>
            </a:pPr>
            <a:r>
              <a:rPr lang="nl-NL" sz="2400" b="0" dirty="0" smtClean="0">
                <a:solidFill>
                  <a:schemeClr val="tx1"/>
                </a:solidFill>
              </a:rPr>
              <a:t>10 different scenarios, each with 1-4 persons</a:t>
            </a:r>
          </a:p>
          <a:p>
            <a:pPr>
              <a:buFont typeface="Wingdings" pitchFamily="2" charset="2"/>
              <a:buChar char="v"/>
            </a:pPr>
            <a:r>
              <a:rPr lang="nl-NL" sz="2400" b="0" dirty="0" smtClean="0">
                <a:solidFill>
                  <a:schemeClr val="tx1"/>
                </a:solidFill>
              </a:rPr>
              <a:t>4 color video sequences of 30-60 sec at </a:t>
            </a:r>
            <a:r>
              <a:rPr lang="en-US" sz="2400" b="0" dirty="0" smtClean="0">
                <a:solidFill>
                  <a:schemeClr val="tx1"/>
                </a:solidFill>
              </a:rPr>
              <a:t>644 </a:t>
            </a:r>
            <a:r>
              <a:rPr lang="en-US" sz="2400" b="0" dirty="0">
                <a:solidFill>
                  <a:schemeClr val="tx1"/>
                </a:solidFill>
              </a:rPr>
              <a:t>× </a:t>
            </a:r>
            <a:r>
              <a:rPr lang="en-US" sz="2400" b="0" dirty="0" smtClean="0">
                <a:solidFill>
                  <a:schemeClr val="tx1"/>
                </a:solidFill>
              </a:rPr>
              <a:t>484 and </a:t>
            </a:r>
            <a:r>
              <a:rPr lang="nl-NL" sz="2400" b="0" dirty="0" smtClean="0">
                <a:solidFill>
                  <a:schemeClr val="tx1"/>
                </a:solidFill>
              </a:rPr>
              <a:t>50 fps</a:t>
            </a:r>
          </a:p>
          <a:p>
            <a:pPr>
              <a:buFont typeface="Wingdings" pitchFamily="2" charset="2"/>
              <a:buChar char="v"/>
            </a:pPr>
            <a:r>
              <a:rPr lang="nl-NL" sz="2400" b="0" dirty="0" smtClean="0">
                <a:solidFill>
                  <a:schemeClr val="tx1"/>
                </a:solidFill>
              </a:rPr>
              <a:t>Calibration data</a:t>
            </a:r>
          </a:p>
          <a:p>
            <a:pPr>
              <a:buFont typeface="Wingdings" pitchFamily="2" charset="2"/>
              <a:buChar char="v"/>
            </a:pPr>
            <a:r>
              <a:rPr lang="nl-NL" sz="2400" b="0" dirty="0" smtClean="0">
                <a:solidFill>
                  <a:schemeClr val="tx1"/>
                </a:solidFill>
              </a:rPr>
              <a:t>Background images </a:t>
            </a:r>
          </a:p>
          <a:p>
            <a:pPr>
              <a:buFont typeface="Wingdings" pitchFamily="2" charset="2"/>
              <a:buChar char="v"/>
            </a:pPr>
            <a:r>
              <a:rPr lang="nl-NL" sz="2400" b="0" dirty="0" smtClean="0">
                <a:solidFill>
                  <a:schemeClr val="tx1"/>
                </a:solidFill>
              </a:rPr>
              <a:t>MoCap data at 100 fps for at most 2 persons</a:t>
            </a:r>
          </a:p>
          <a:p>
            <a:pPr lvl="1">
              <a:buFont typeface="Wingdings" pitchFamily="2" charset="2"/>
              <a:buChar char="v"/>
            </a:pPr>
            <a:r>
              <a:rPr lang="nl-NL" sz="2000" b="0" dirty="0" smtClean="0">
                <a:solidFill>
                  <a:schemeClr val="tx1"/>
                </a:solidFill>
              </a:rPr>
              <a:t>37 marker position per subject (corrected)</a:t>
            </a:r>
          </a:p>
          <a:p>
            <a:pPr lvl="1">
              <a:buFont typeface="Wingdings" pitchFamily="2" charset="2"/>
              <a:buChar char="v"/>
            </a:pPr>
            <a:r>
              <a:rPr lang="nl-NL" sz="2000" b="0" dirty="0" smtClean="0">
                <a:solidFill>
                  <a:schemeClr val="tx1"/>
                </a:solidFill>
              </a:rPr>
              <a:t>15 virtual marker positions by interpolation</a:t>
            </a:r>
          </a:p>
          <a:p>
            <a:pPr lvl="1">
              <a:buFont typeface="Wingdings" pitchFamily="2" charset="2"/>
              <a:buChar char="v"/>
            </a:pPr>
            <a:r>
              <a:rPr lang="nl-NL" sz="2000" b="0" dirty="0" smtClean="0">
                <a:solidFill>
                  <a:schemeClr val="tx1"/>
                </a:solidFill>
              </a:rPr>
              <a:t>15 virtual marker positions by using inverse kinematics</a:t>
            </a:r>
          </a:p>
          <a:p>
            <a:pPr marL="0" indent="0">
              <a:lnSpc>
                <a:spcPct val="150000"/>
              </a:lnSpc>
              <a:spcBef>
                <a:spcPts val="600"/>
              </a:spcBef>
              <a:buNone/>
            </a:pPr>
            <a:r>
              <a:rPr lang="nl-NL" dirty="0" smtClean="0"/>
              <a:t>Future</a:t>
            </a:r>
          </a:p>
          <a:p>
            <a:pPr marL="0" indent="0">
              <a:spcBef>
                <a:spcPts val="0"/>
              </a:spcBef>
              <a:buNone/>
            </a:pPr>
            <a:r>
              <a:rPr lang="nl-NL" sz="2400" b="0" dirty="0" smtClean="0">
                <a:solidFill>
                  <a:schemeClr val="tx1"/>
                </a:solidFill>
              </a:rPr>
              <a:t>Active registration of research results using UMPM </a:t>
            </a:r>
            <a:endParaRPr lang="nl-NL" sz="2400" b="0" dirty="0">
              <a:solidFill>
                <a:schemeClr val="tx1"/>
              </a:solidFill>
            </a:endParaRPr>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Tree>
    <p:extLst>
      <p:ext uri="{BB962C8B-B14F-4D97-AF65-F5344CB8AC3E}">
        <p14:creationId xmlns:p14="http://schemas.microsoft.com/office/powerpoint/2010/main" val="1749407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UMPM – Research evaluation</a:t>
            </a:r>
            <a:endParaRPr lang="nl-NL" dirty="0"/>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pic>
        <p:nvPicPr>
          <p:cNvPr id="8194" name="Picture 2" descr="http://barbiefigueroa.com/wp-content/uploads/2011/06/Running_Businesman_JPG.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84168" y="4077072"/>
            <a:ext cx="2906688" cy="218001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12160" y="1289130"/>
            <a:ext cx="3070071" cy="369332"/>
          </a:xfrm>
          <a:prstGeom prst="rect">
            <a:avLst/>
          </a:prstGeom>
          <a:noFill/>
        </p:spPr>
        <p:txBody>
          <a:bodyPr wrap="none" rtlCol="0">
            <a:spAutoFit/>
          </a:bodyPr>
          <a:lstStyle/>
          <a:p>
            <a:r>
              <a:rPr lang="nl-NL" i="1" dirty="0" smtClean="0"/>
              <a:t>Source: </a:t>
            </a:r>
            <a:r>
              <a:rPr lang="nl-NL" dirty="0" smtClean="0"/>
              <a:t>Feifei Huo, </a:t>
            </a:r>
            <a:r>
              <a:rPr lang="en-US" i="1" dirty="0" smtClean="0"/>
              <a:t>TU Delft</a:t>
            </a:r>
            <a:endParaRPr lang="nl-NL" dirty="0"/>
          </a:p>
        </p:txBody>
      </p:sp>
    </p:spTree>
    <p:controls>
      <mc:AlternateContent xmlns:mc="http://schemas.openxmlformats.org/markup-compatibility/2006">
        <mc:Choice xmlns:v="urn:schemas-microsoft-com:vml" Requires="v">
          <p:control spid="7175" name="WindowsMediaPlayer1" r:id="rId2" imgW="5761905" imgH="4971429"/>
        </mc:Choice>
        <mc:Fallback>
          <p:control name="WindowsMediaPlayer1" r:id="rId2" imgW="5761905" imgH="4971429">
            <p:pic>
              <p:nvPicPr>
                <p:cNvPr id="0" name="WindowsMediaPlayer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179388" y="1268413"/>
                  <a:ext cx="5761037" cy="4968875"/>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3898483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Example of use</a:t>
            </a:r>
            <a:endParaRPr lang="nl-NL" dirty="0"/>
          </a:p>
        </p:txBody>
      </p:sp>
      <p:sp>
        <p:nvSpPr>
          <p:cNvPr id="3" name="Content Placeholder 2"/>
          <p:cNvSpPr>
            <a:spLocks noGrp="1"/>
          </p:cNvSpPr>
          <p:nvPr>
            <p:ph idx="1"/>
          </p:nvPr>
        </p:nvSpPr>
        <p:spPr/>
        <p:txBody>
          <a:bodyPr/>
          <a:lstStyle/>
          <a:p>
            <a:pPr marL="0" indent="0">
              <a:buNone/>
            </a:pPr>
            <a:r>
              <a:rPr lang="nl-NL" dirty="0" smtClean="0"/>
              <a:t>Use of MoCap data for validation</a:t>
            </a:r>
          </a:p>
          <a:p>
            <a:pPr marL="0" indent="0">
              <a:buNone/>
            </a:pPr>
            <a:r>
              <a:rPr lang="nl-NL" sz="2400" b="0" dirty="0" smtClean="0">
                <a:solidFill>
                  <a:schemeClr val="tx1"/>
                </a:solidFill>
              </a:rPr>
              <a:t>The kinematic skeletons are used to validate the visibility of each bodypart in a camera view.</a:t>
            </a:r>
            <a:endParaRPr lang="nl-NL" sz="2400" b="0" dirty="0">
              <a:solidFill>
                <a:schemeClr val="tx1"/>
              </a:solidFill>
            </a:endParaRPr>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pic>
        <p:nvPicPr>
          <p:cNvPr id="717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1" y="2569447"/>
            <a:ext cx="7200800" cy="37852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720376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0400" y="249238"/>
            <a:ext cx="5943600" cy="838200"/>
          </a:xfrm>
        </p:spPr>
        <p:txBody>
          <a:bodyPr/>
          <a:lstStyle/>
          <a:p>
            <a:r>
              <a:rPr lang="nl-NL" dirty="0" smtClean="0"/>
              <a:t>UMPM – source and information</a:t>
            </a:r>
            <a:endParaRPr lang="nl-NL" dirty="0"/>
          </a:p>
        </p:txBody>
      </p:sp>
      <p:sp>
        <p:nvSpPr>
          <p:cNvPr id="3" name="Content Placeholder 2"/>
          <p:cNvSpPr>
            <a:spLocks noGrp="1"/>
          </p:cNvSpPr>
          <p:nvPr>
            <p:ph idx="1"/>
          </p:nvPr>
        </p:nvSpPr>
        <p:spPr/>
        <p:txBody>
          <a:bodyPr/>
          <a:lstStyle/>
          <a:p>
            <a:r>
              <a:rPr lang="en-US" dirty="0"/>
              <a:t>Webpage</a:t>
            </a:r>
          </a:p>
          <a:p>
            <a:r>
              <a:rPr lang="en-US" dirty="0">
                <a:solidFill>
                  <a:srgbClr val="00B050"/>
                </a:solidFill>
                <a:hlinkClick r:id="rId3"/>
              </a:rPr>
              <a:t>www.projects.science.uu.nl/umpm/ </a:t>
            </a:r>
            <a:endParaRPr lang="en-US" b="0" dirty="0">
              <a:solidFill>
                <a:srgbClr val="00B050"/>
              </a:solidFill>
            </a:endParaRPr>
          </a:p>
          <a:p>
            <a:endParaRPr lang="en-US" b="0" dirty="0" smtClean="0">
              <a:solidFill>
                <a:schemeClr val="tx1"/>
              </a:solidFill>
            </a:endParaRPr>
          </a:p>
          <a:p>
            <a:r>
              <a:rPr lang="en-US" dirty="0" smtClean="0"/>
              <a:t>Contact</a:t>
            </a:r>
          </a:p>
          <a:p>
            <a:r>
              <a:rPr lang="en-US" dirty="0" smtClean="0">
                <a:hlinkClick r:id="rId4"/>
              </a:rPr>
              <a:t>umpm@science.uu.nl</a:t>
            </a:r>
            <a:endParaRPr lang="en-US" dirty="0" smtClean="0"/>
          </a:p>
          <a:p>
            <a:endParaRPr lang="en-US" dirty="0"/>
          </a:p>
          <a:p>
            <a:endParaRPr lang="en-US" b="0" dirty="0" smtClean="0">
              <a:solidFill>
                <a:schemeClr val="tx1"/>
              </a:solidFill>
            </a:endParaRPr>
          </a:p>
          <a:p>
            <a:endParaRPr lang="en-US" b="0" dirty="0">
              <a:solidFill>
                <a:schemeClr val="tx1"/>
              </a:solidFill>
            </a:endParaRPr>
          </a:p>
          <a:p>
            <a:endParaRPr lang="nl-NL" dirty="0"/>
          </a:p>
        </p:txBody>
      </p:sp>
      <p:pic>
        <p:nvPicPr>
          <p:cNvPr id="34818" name="Picture 2" descr="http://www.high-output.com/hot/wp-content/uploads/2009/01/ask-300x299.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86500" y="3573016"/>
            <a:ext cx="2857500" cy="2847975"/>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Tree>
    <p:extLst>
      <p:ext uri="{BB962C8B-B14F-4D97-AF65-F5344CB8AC3E}">
        <p14:creationId xmlns:p14="http://schemas.microsoft.com/office/powerpoint/2010/main" val="33003319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nl-NL" dirty="0" smtClean="0"/>
              <a:t>UMPM – Introduction</a:t>
            </a:r>
            <a:br>
              <a:rPr lang="nl-NL" dirty="0" smtClean="0"/>
            </a:br>
            <a:endParaRPr lang="nl-NL" sz="1600" b="0" i="1" dirty="0" smtClean="0"/>
          </a:p>
        </p:txBody>
      </p:sp>
      <p:sp>
        <p:nvSpPr>
          <p:cNvPr id="33795" name="Rectangle 3"/>
          <p:cNvSpPr>
            <a:spLocks noGrp="1" noChangeArrowheads="1"/>
          </p:cNvSpPr>
          <p:nvPr>
            <p:ph sz="half" idx="1"/>
          </p:nvPr>
        </p:nvSpPr>
        <p:spPr>
          <a:xfrm>
            <a:off x="251520" y="1295400"/>
            <a:ext cx="4392488" cy="5029200"/>
          </a:xfrm>
        </p:spPr>
        <p:txBody>
          <a:bodyPr/>
          <a:lstStyle/>
          <a:p>
            <a:pPr marL="0" indent="0">
              <a:buNone/>
            </a:pPr>
            <a:r>
              <a:rPr lang="nl-NL" dirty="0" smtClean="0"/>
              <a:t>Goal</a:t>
            </a:r>
          </a:p>
          <a:p>
            <a:pPr marL="0" indent="0">
              <a:buNone/>
            </a:pPr>
            <a:r>
              <a:rPr lang="nl-NL" sz="2400" b="0" dirty="0" smtClean="0">
                <a:solidFill>
                  <a:schemeClr val="tx1"/>
                </a:solidFill>
              </a:rPr>
              <a:t>To provide an equivalent benchmark for unmarked multi-person human motion capturing evaluation and interaction.</a:t>
            </a:r>
          </a:p>
          <a:p>
            <a:pPr marL="0" indent="0">
              <a:buNone/>
            </a:pPr>
            <a:endParaRPr lang="nl-NL" sz="2400" b="0" dirty="0">
              <a:solidFill>
                <a:schemeClr val="tx1"/>
              </a:solidFill>
            </a:endParaRPr>
          </a:p>
          <a:p>
            <a:pPr marL="0" indent="0">
              <a:buNone/>
            </a:pPr>
            <a:endParaRPr lang="nl-NL" sz="2400" b="0" dirty="0" smtClean="0">
              <a:solidFill>
                <a:schemeClr val="tx1"/>
              </a:solidFill>
            </a:endParaRPr>
          </a:p>
          <a:p>
            <a:pPr marL="0" indent="0">
              <a:buNone/>
            </a:pPr>
            <a:endParaRPr lang="nl-NL" dirty="0" smtClean="0"/>
          </a:p>
          <a:p>
            <a:pPr marL="0" indent="0">
              <a:buNone/>
            </a:pPr>
            <a:endParaRPr lang="nl-NL" sz="2400" b="0" dirty="0">
              <a:solidFill>
                <a:schemeClr val="tx1"/>
              </a:solidFill>
            </a:endParaRPr>
          </a:p>
        </p:txBody>
      </p:sp>
      <p:sp>
        <p:nvSpPr>
          <p:cNvPr id="2" name="Content Placeholder 1"/>
          <p:cNvSpPr>
            <a:spLocks noGrp="1"/>
          </p:cNvSpPr>
          <p:nvPr>
            <p:ph sz="half" idx="2"/>
          </p:nvPr>
        </p:nvSpPr>
        <p:spPr>
          <a:xfrm>
            <a:off x="5281736" y="1295400"/>
            <a:ext cx="3610744" cy="5029200"/>
          </a:xfrm>
        </p:spPr>
        <p:style>
          <a:lnRef idx="3">
            <a:schemeClr val="lt1"/>
          </a:lnRef>
          <a:fillRef idx="1">
            <a:schemeClr val="accent2"/>
          </a:fillRef>
          <a:effectRef idx="1">
            <a:schemeClr val="accent2"/>
          </a:effectRef>
          <a:fontRef idx="minor">
            <a:schemeClr val="lt1"/>
          </a:fontRef>
        </p:style>
        <p:txBody>
          <a:bodyPr/>
          <a:lstStyle/>
          <a:p>
            <a:pPr marL="0" indent="0">
              <a:buNone/>
            </a:pPr>
            <a:r>
              <a:rPr lang="nl-NL" dirty="0">
                <a:solidFill>
                  <a:srgbClr val="FF99FF"/>
                </a:solidFill>
              </a:rPr>
              <a:t> </a:t>
            </a:r>
            <a:endParaRPr lang="nl-NL" dirty="0" smtClean="0">
              <a:solidFill>
                <a:srgbClr val="FF99FF"/>
              </a:solidFill>
            </a:endParaRPr>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Tree>
    <p:extLst>
      <p:ext uri="{BB962C8B-B14F-4D97-AF65-F5344CB8AC3E}">
        <p14:creationId xmlns:p14="http://schemas.microsoft.com/office/powerpoint/2010/main" val="22336532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nl-NL" dirty="0" smtClean="0"/>
              <a:t>UMPM – Introduction</a:t>
            </a:r>
            <a:br>
              <a:rPr lang="nl-NL" dirty="0" smtClean="0"/>
            </a:br>
            <a:endParaRPr lang="nl-NL" sz="1600" b="0" i="1" dirty="0" smtClean="0"/>
          </a:p>
        </p:txBody>
      </p:sp>
      <p:sp>
        <p:nvSpPr>
          <p:cNvPr id="33795" name="Rectangle 3"/>
          <p:cNvSpPr>
            <a:spLocks noGrp="1" noChangeArrowheads="1"/>
          </p:cNvSpPr>
          <p:nvPr>
            <p:ph sz="half" idx="1"/>
          </p:nvPr>
        </p:nvSpPr>
        <p:spPr>
          <a:xfrm>
            <a:off x="251520" y="1295400"/>
            <a:ext cx="4392488" cy="5029200"/>
          </a:xfrm>
        </p:spPr>
        <p:txBody>
          <a:bodyPr/>
          <a:lstStyle/>
          <a:p>
            <a:pPr marL="0" indent="0">
              <a:buNone/>
            </a:pPr>
            <a:r>
              <a:rPr lang="nl-NL" dirty="0" smtClean="0"/>
              <a:t>Goal</a:t>
            </a:r>
          </a:p>
          <a:p>
            <a:pPr marL="0" indent="0">
              <a:buNone/>
            </a:pPr>
            <a:r>
              <a:rPr lang="nl-NL" sz="2400" b="0" dirty="0" smtClean="0">
                <a:solidFill>
                  <a:schemeClr val="tx1"/>
                </a:solidFill>
              </a:rPr>
              <a:t>To provide an </a:t>
            </a:r>
            <a:r>
              <a:rPr lang="nl-NL" sz="2400" b="0" dirty="0" smtClean="0">
                <a:solidFill>
                  <a:srgbClr val="FF0000"/>
                </a:solidFill>
              </a:rPr>
              <a:t>equivalent benchmark</a:t>
            </a:r>
            <a:r>
              <a:rPr lang="nl-NL" sz="2400" b="0" dirty="0" smtClean="0">
                <a:solidFill>
                  <a:schemeClr val="tx1"/>
                </a:solidFill>
              </a:rPr>
              <a:t> for unmarked multi-person human motion capturing evaluation and interaction.</a:t>
            </a:r>
          </a:p>
          <a:p>
            <a:pPr marL="0" indent="0">
              <a:buNone/>
            </a:pPr>
            <a:endParaRPr lang="nl-NL" sz="2400" b="0" dirty="0">
              <a:solidFill>
                <a:schemeClr val="tx1"/>
              </a:solidFill>
            </a:endParaRPr>
          </a:p>
          <a:p>
            <a:pPr marL="0" indent="0">
              <a:buNone/>
            </a:pPr>
            <a:endParaRPr lang="nl-NL" sz="2400" b="0" dirty="0" smtClean="0">
              <a:solidFill>
                <a:schemeClr val="tx1"/>
              </a:solidFill>
            </a:endParaRPr>
          </a:p>
          <a:p>
            <a:pPr marL="0" indent="0">
              <a:buNone/>
            </a:pPr>
            <a:endParaRPr lang="nl-NL" dirty="0" smtClean="0"/>
          </a:p>
          <a:p>
            <a:pPr marL="0" indent="0">
              <a:buNone/>
            </a:pPr>
            <a:endParaRPr lang="nl-NL" sz="2400" b="0" dirty="0">
              <a:solidFill>
                <a:schemeClr val="tx1"/>
              </a:solidFill>
            </a:endParaRPr>
          </a:p>
        </p:txBody>
      </p:sp>
      <p:sp>
        <p:nvSpPr>
          <p:cNvPr id="2" name="Content Placeholder 1"/>
          <p:cNvSpPr>
            <a:spLocks noGrp="1"/>
          </p:cNvSpPr>
          <p:nvPr>
            <p:ph sz="half" idx="2"/>
          </p:nvPr>
        </p:nvSpPr>
        <p:spPr>
          <a:xfrm>
            <a:off x="5281736" y="1295400"/>
            <a:ext cx="3610744" cy="5029200"/>
          </a:xfrm>
        </p:spPr>
        <p:style>
          <a:lnRef idx="3">
            <a:schemeClr val="lt1"/>
          </a:lnRef>
          <a:fillRef idx="1">
            <a:schemeClr val="accent2"/>
          </a:fillRef>
          <a:effectRef idx="1">
            <a:schemeClr val="accent2"/>
          </a:effectRef>
          <a:fontRef idx="minor">
            <a:schemeClr val="lt1"/>
          </a:fontRef>
        </p:style>
        <p:txBody>
          <a:bodyPr/>
          <a:lstStyle/>
          <a:p>
            <a:pPr marL="0" indent="0">
              <a:buNone/>
            </a:pPr>
            <a:r>
              <a:rPr lang="nl-NL" dirty="0" smtClean="0">
                <a:solidFill>
                  <a:srgbClr val="FF99FF"/>
                </a:solidFill>
              </a:rPr>
              <a:t>Contents</a:t>
            </a:r>
          </a:p>
          <a:p>
            <a:pPr>
              <a:buClr>
                <a:srgbClr val="FF99FF"/>
              </a:buClr>
              <a:buFont typeface="Wingdings" pitchFamily="2" charset="2"/>
              <a:buChar char="Ø"/>
            </a:pPr>
            <a:r>
              <a:rPr lang="nl-NL" sz="2400" b="0" dirty="0" smtClean="0">
                <a:solidFill>
                  <a:schemeClr val="bg1"/>
                </a:solidFill>
              </a:rPr>
              <a:t>Related benchmarks</a:t>
            </a:r>
          </a:p>
          <a:p>
            <a:endParaRPr lang="nl-NL" dirty="0"/>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6" name="TextBox 5"/>
          <p:cNvSpPr txBox="1"/>
          <p:nvPr/>
        </p:nvSpPr>
        <p:spPr>
          <a:xfrm>
            <a:off x="323529" y="4653136"/>
            <a:ext cx="4392488" cy="1569660"/>
          </a:xfrm>
          <a:prstGeom prst="rect">
            <a:avLst/>
          </a:prstGeom>
          <a:effectLst>
            <a:glow rad="101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nl-NL" sz="2400" dirty="0" smtClean="0"/>
              <a:t>Other publicly available benchmarks are available for unmarked human motion capturing evaluation.</a:t>
            </a:r>
            <a:endParaRPr lang="en-US" sz="2400" dirty="0">
              <a:solidFill>
                <a:srgbClr val="00B050"/>
              </a:solidFill>
            </a:endParaRPr>
          </a:p>
        </p:txBody>
      </p:sp>
    </p:spTree>
    <p:extLst>
      <p:ext uri="{BB962C8B-B14F-4D97-AF65-F5344CB8AC3E}">
        <p14:creationId xmlns:p14="http://schemas.microsoft.com/office/powerpoint/2010/main" val="22120935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nl-NL" dirty="0" smtClean="0"/>
              <a:t>UMPM – Introduction</a:t>
            </a:r>
            <a:br>
              <a:rPr lang="nl-NL" dirty="0" smtClean="0"/>
            </a:br>
            <a:endParaRPr lang="nl-NL" sz="1600" b="0" i="1" dirty="0" smtClean="0"/>
          </a:p>
        </p:txBody>
      </p:sp>
      <p:sp>
        <p:nvSpPr>
          <p:cNvPr id="33795" name="Rectangle 3"/>
          <p:cNvSpPr>
            <a:spLocks noGrp="1" noChangeArrowheads="1"/>
          </p:cNvSpPr>
          <p:nvPr>
            <p:ph sz="half" idx="1"/>
          </p:nvPr>
        </p:nvSpPr>
        <p:spPr>
          <a:xfrm>
            <a:off x="251520" y="1295400"/>
            <a:ext cx="4392488" cy="5029200"/>
          </a:xfrm>
        </p:spPr>
        <p:txBody>
          <a:bodyPr/>
          <a:lstStyle/>
          <a:p>
            <a:pPr marL="0" indent="0">
              <a:buNone/>
            </a:pPr>
            <a:r>
              <a:rPr lang="nl-NL" dirty="0" smtClean="0"/>
              <a:t>Goal</a:t>
            </a:r>
          </a:p>
          <a:p>
            <a:pPr marL="0" indent="0">
              <a:buNone/>
            </a:pPr>
            <a:r>
              <a:rPr lang="nl-NL" sz="2400" b="0" dirty="0" smtClean="0">
                <a:solidFill>
                  <a:schemeClr val="tx1"/>
                </a:solidFill>
              </a:rPr>
              <a:t>To provide an equivalent </a:t>
            </a:r>
            <a:r>
              <a:rPr lang="nl-NL" sz="2400" b="0" dirty="0" smtClean="0">
                <a:solidFill>
                  <a:srgbClr val="FF0000"/>
                </a:solidFill>
              </a:rPr>
              <a:t>benchmark for unmarked</a:t>
            </a:r>
            <a:r>
              <a:rPr lang="nl-NL" sz="2400" b="0" dirty="0" smtClean="0">
                <a:solidFill>
                  <a:schemeClr val="tx1"/>
                </a:solidFill>
              </a:rPr>
              <a:t> multi-person </a:t>
            </a:r>
            <a:r>
              <a:rPr lang="nl-NL" sz="2400" b="0" dirty="0" smtClean="0">
                <a:solidFill>
                  <a:srgbClr val="FF0000"/>
                </a:solidFill>
              </a:rPr>
              <a:t>human motion capturing evaluation</a:t>
            </a:r>
            <a:r>
              <a:rPr lang="nl-NL" sz="2400" b="0" dirty="0" smtClean="0">
                <a:solidFill>
                  <a:schemeClr val="tx1"/>
                </a:solidFill>
              </a:rPr>
              <a:t> and interaction.</a:t>
            </a:r>
          </a:p>
          <a:p>
            <a:pPr marL="0" indent="0">
              <a:buNone/>
            </a:pPr>
            <a:endParaRPr lang="nl-NL" sz="2400" b="0" dirty="0">
              <a:solidFill>
                <a:schemeClr val="tx1"/>
              </a:solidFill>
            </a:endParaRPr>
          </a:p>
          <a:p>
            <a:pPr marL="0" indent="0">
              <a:buNone/>
            </a:pPr>
            <a:endParaRPr lang="nl-NL" sz="2400" b="0" dirty="0" smtClean="0">
              <a:solidFill>
                <a:schemeClr val="tx1"/>
              </a:solidFill>
            </a:endParaRPr>
          </a:p>
          <a:p>
            <a:pPr marL="0" indent="0">
              <a:buNone/>
            </a:pPr>
            <a:endParaRPr lang="nl-NL" dirty="0" smtClean="0"/>
          </a:p>
          <a:p>
            <a:pPr marL="0" indent="0">
              <a:buNone/>
            </a:pPr>
            <a:endParaRPr lang="nl-NL" sz="2400" b="0" dirty="0">
              <a:solidFill>
                <a:schemeClr val="tx1"/>
              </a:solidFill>
            </a:endParaRPr>
          </a:p>
        </p:txBody>
      </p:sp>
      <p:sp>
        <p:nvSpPr>
          <p:cNvPr id="2" name="Content Placeholder 1"/>
          <p:cNvSpPr>
            <a:spLocks noGrp="1"/>
          </p:cNvSpPr>
          <p:nvPr>
            <p:ph sz="half" idx="2"/>
          </p:nvPr>
        </p:nvSpPr>
        <p:spPr>
          <a:xfrm>
            <a:off x="5281736" y="1295400"/>
            <a:ext cx="3610744" cy="5029200"/>
          </a:xfrm>
        </p:spPr>
        <p:style>
          <a:lnRef idx="3">
            <a:schemeClr val="lt1"/>
          </a:lnRef>
          <a:fillRef idx="1">
            <a:schemeClr val="accent2"/>
          </a:fillRef>
          <a:effectRef idx="1">
            <a:schemeClr val="accent2"/>
          </a:effectRef>
          <a:fontRef idx="minor">
            <a:schemeClr val="lt1"/>
          </a:fontRef>
        </p:style>
        <p:txBody>
          <a:bodyPr/>
          <a:lstStyle/>
          <a:p>
            <a:pPr marL="0" indent="0">
              <a:buNone/>
            </a:pPr>
            <a:r>
              <a:rPr lang="nl-NL" dirty="0" smtClean="0">
                <a:solidFill>
                  <a:srgbClr val="FF99FF"/>
                </a:solidFill>
              </a:rPr>
              <a:t>Contents</a:t>
            </a:r>
          </a:p>
          <a:p>
            <a:pPr>
              <a:buClr>
                <a:srgbClr val="FF99FF"/>
              </a:buClr>
              <a:buFont typeface="Wingdings" pitchFamily="2" charset="2"/>
              <a:buChar char="Ø"/>
            </a:pPr>
            <a:r>
              <a:rPr lang="nl-NL" sz="2400" b="0" dirty="0" smtClean="0">
                <a:solidFill>
                  <a:schemeClr val="bg1"/>
                </a:solidFill>
              </a:rPr>
              <a:t>Related benchmarks</a:t>
            </a:r>
          </a:p>
          <a:p>
            <a:pPr>
              <a:buClr>
                <a:srgbClr val="FF99FF"/>
              </a:buClr>
              <a:buFont typeface="Wingdings" pitchFamily="2" charset="2"/>
              <a:buChar char="Ø"/>
            </a:pPr>
            <a:r>
              <a:rPr lang="nl-NL" sz="2400" b="0" dirty="0" smtClean="0">
                <a:solidFill>
                  <a:schemeClr val="bg1"/>
                </a:solidFill>
              </a:rPr>
              <a:t>Content of the benchmark</a:t>
            </a:r>
          </a:p>
          <a:p>
            <a:endParaRPr lang="nl-NL" dirty="0"/>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6" name="TextBox 5"/>
          <p:cNvSpPr txBox="1"/>
          <p:nvPr/>
        </p:nvSpPr>
        <p:spPr>
          <a:xfrm>
            <a:off x="323528" y="4298320"/>
            <a:ext cx="4752528" cy="1938992"/>
          </a:xfrm>
          <a:prstGeom prst="rect">
            <a:avLst/>
          </a:prstGeom>
          <a:effectLst>
            <a:glow rad="101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nl-NL" sz="2400" dirty="0" smtClean="0"/>
              <a:t>UMPM provides multi-view video sequences of moving subjects to run human motion capturing algorithms and provides motion capture data to validate the results.</a:t>
            </a:r>
            <a:endParaRPr lang="en-US" sz="2400" dirty="0">
              <a:solidFill>
                <a:srgbClr val="00B050"/>
              </a:solidFill>
            </a:endParaRPr>
          </a:p>
        </p:txBody>
      </p:sp>
    </p:spTree>
    <p:extLst>
      <p:ext uri="{BB962C8B-B14F-4D97-AF65-F5344CB8AC3E}">
        <p14:creationId xmlns:p14="http://schemas.microsoft.com/office/powerpoint/2010/main" val="32771499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nl-NL" dirty="0" smtClean="0"/>
              <a:t>UMPM – Introduction</a:t>
            </a:r>
            <a:br>
              <a:rPr lang="nl-NL" dirty="0" smtClean="0"/>
            </a:br>
            <a:endParaRPr lang="nl-NL" sz="1600" b="0" i="1" dirty="0" smtClean="0"/>
          </a:p>
        </p:txBody>
      </p:sp>
      <p:sp>
        <p:nvSpPr>
          <p:cNvPr id="33795" name="Rectangle 3"/>
          <p:cNvSpPr>
            <a:spLocks noGrp="1" noChangeArrowheads="1"/>
          </p:cNvSpPr>
          <p:nvPr>
            <p:ph sz="half" idx="1"/>
          </p:nvPr>
        </p:nvSpPr>
        <p:spPr>
          <a:xfrm>
            <a:off x="251520" y="1295400"/>
            <a:ext cx="4392488" cy="5029200"/>
          </a:xfrm>
        </p:spPr>
        <p:txBody>
          <a:bodyPr/>
          <a:lstStyle/>
          <a:p>
            <a:pPr marL="0" indent="0">
              <a:buNone/>
            </a:pPr>
            <a:r>
              <a:rPr lang="nl-NL" dirty="0" smtClean="0"/>
              <a:t>Goal</a:t>
            </a:r>
          </a:p>
          <a:p>
            <a:pPr marL="0" indent="0">
              <a:buNone/>
            </a:pPr>
            <a:r>
              <a:rPr lang="nl-NL" sz="2400" b="0" dirty="0" smtClean="0">
                <a:solidFill>
                  <a:schemeClr val="tx1"/>
                </a:solidFill>
              </a:rPr>
              <a:t>To provide an equivalent benchmark for unmarked </a:t>
            </a:r>
            <a:r>
              <a:rPr lang="nl-NL" sz="2400" b="0" dirty="0" smtClean="0">
                <a:solidFill>
                  <a:srgbClr val="FF0000"/>
                </a:solidFill>
              </a:rPr>
              <a:t>multi-person</a:t>
            </a:r>
            <a:r>
              <a:rPr lang="nl-NL" sz="2400" b="0" dirty="0" smtClean="0">
                <a:solidFill>
                  <a:schemeClr val="tx1"/>
                </a:solidFill>
              </a:rPr>
              <a:t> human motion capturing evaluation and </a:t>
            </a:r>
            <a:r>
              <a:rPr lang="nl-NL" sz="2400" b="0" dirty="0" smtClean="0">
                <a:solidFill>
                  <a:srgbClr val="FF0000"/>
                </a:solidFill>
              </a:rPr>
              <a:t>interaction</a:t>
            </a:r>
            <a:r>
              <a:rPr lang="nl-NL" sz="2400" b="0" dirty="0" smtClean="0">
                <a:solidFill>
                  <a:schemeClr val="tx1"/>
                </a:solidFill>
              </a:rPr>
              <a:t>.</a:t>
            </a:r>
          </a:p>
          <a:p>
            <a:pPr marL="0" indent="0">
              <a:buNone/>
            </a:pPr>
            <a:endParaRPr lang="nl-NL" sz="2400" b="0" dirty="0">
              <a:solidFill>
                <a:schemeClr val="tx1"/>
              </a:solidFill>
            </a:endParaRPr>
          </a:p>
          <a:p>
            <a:pPr marL="0" indent="0">
              <a:buNone/>
            </a:pPr>
            <a:endParaRPr lang="nl-NL" sz="2400" b="0" dirty="0" smtClean="0">
              <a:solidFill>
                <a:schemeClr val="tx1"/>
              </a:solidFill>
            </a:endParaRPr>
          </a:p>
          <a:p>
            <a:pPr marL="0" indent="0">
              <a:buNone/>
            </a:pPr>
            <a:endParaRPr lang="nl-NL" dirty="0" smtClean="0"/>
          </a:p>
          <a:p>
            <a:pPr marL="0" indent="0">
              <a:buNone/>
            </a:pPr>
            <a:endParaRPr lang="nl-NL" sz="2400" b="0" dirty="0">
              <a:solidFill>
                <a:schemeClr val="tx1"/>
              </a:solidFill>
            </a:endParaRPr>
          </a:p>
        </p:txBody>
      </p:sp>
      <p:sp>
        <p:nvSpPr>
          <p:cNvPr id="2" name="Content Placeholder 1"/>
          <p:cNvSpPr>
            <a:spLocks noGrp="1"/>
          </p:cNvSpPr>
          <p:nvPr>
            <p:ph sz="half" idx="2"/>
          </p:nvPr>
        </p:nvSpPr>
        <p:spPr>
          <a:xfrm>
            <a:off x="5281736" y="1295400"/>
            <a:ext cx="3610744" cy="5029200"/>
          </a:xfrm>
        </p:spPr>
        <p:style>
          <a:lnRef idx="3">
            <a:schemeClr val="lt1"/>
          </a:lnRef>
          <a:fillRef idx="1">
            <a:schemeClr val="accent2"/>
          </a:fillRef>
          <a:effectRef idx="1">
            <a:schemeClr val="accent2"/>
          </a:effectRef>
          <a:fontRef idx="minor">
            <a:schemeClr val="lt1"/>
          </a:fontRef>
        </p:style>
        <p:txBody>
          <a:bodyPr/>
          <a:lstStyle/>
          <a:p>
            <a:pPr marL="0" indent="0">
              <a:buNone/>
            </a:pPr>
            <a:r>
              <a:rPr lang="nl-NL" dirty="0" smtClean="0">
                <a:solidFill>
                  <a:srgbClr val="FF99FF"/>
                </a:solidFill>
              </a:rPr>
              <a:t>Contents</a:t>
            </a:r>
          </a:p>
          <a:p>
            <a:pPr>
              <a:buClr>
                <a:srgbClr val="FF99FF"/>
              </a:buClr>
              <a:buFont typeface="Wingdings" pitchFamily="2" charset="2"/>
              <a:buChar char="Ø"/>
            </a:pPr>
            <a:r>
              <a:rPr lang="nl-NL" sz="2400" b="0" dirty="0" smtClean="0">
                <a:solidFill>
                  <a:schemeClr val="bg1"/>
                </a:solidFill>
              </a:rPr>
              <a:t>Related benchmarks</a:t>
            </a:r>
          </a:p>
          <a:p>
            <a:pPr>
              <a:buClr>
                <a:srgbClr val="FF99FF"/>
              </a:buClr>
              <a:buFont typeface="Wingdings" pitchFamily="2" charset="2"/>
              <a:buChar char="Ø"/>
            </a:pPr>
            <a:r>
              <a:rPr lang="nl-NL" sz="2400" b="0" dirty="0" smtClean="0">
                <a:solidFill>
                  <a:schemeClr val="bg1"/>
                </a:solidFill>
              </a:rPr>
              <a:t>Content of the benchmark</a:t>
            </a:r>
          </a:p>
          <a:p>
            <a:pPr>
              <a:buClr>
                <a:srgbClr val="FF99FF"/>
              </a:buClr>
              <a:buFont typeface="Wingdings" pitchFamily="2" charset="2"/>
              <a:buChar char="Ø"/>
            </a:pPr>
            <a:r>
              <a:rPr lang="nl-NL" sz="2400" b="0" dirty="0" smtClean="0">
                <a:solidFill>
                  <a:schemeClr val="bg1"/>
                </a:solidFill>
              </a:rPr>
              <a:t>Multi-person scenarios and interaction</a:t>
            </a:r>
          </a:p>
          <a:p>
            <a:endParaRPr lang="nl-NL" dirty="0"/>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6" name="TextBox 5"/>
          <p:cNvSpPr txBox="1"/>
          <p:nvPr/>
        </p:nvSpPr>
        <p:spPr>
          <a:xfrm>
            <a:off x="323528" y="5036983"/>
            <a:ext cx="4752528" cy="1200329"/>
          </a:xfrm>
          <a:prstGeom prst="rect">
            <a:avLst/>
          </a:prstGeom>
          <a:effectLst>
            <a:glow rad="101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nl-NL" sz="2400" dirty="0" smtClean="0"/>
              <a:t>UMPM includes multi-person scenarios to deal with the challenges of interperson occlusions</a:t>
            </a:r>
            <a:endParaRPr lang="en-US" sz="2400" dirty="0">
              <a:solidFill>
                <a:srgbClr val="00B050"/>
              </a:solidFill>
            </a:endParaRPr>
          </a:p>
        </p:txBody>
      </p:sp>
    </p:spTree>
    <p:extLst>
      <p:ext uri="{BB962C8B-B14F-4D97-AF65-F5344CB8AC3E}">
        <p14:creationId xmlns:p14="http://schemas.microsoft.com/office/powerpoint/2010/main" val="1822481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nl-NL" dirty="0" smtClean="0"/>
              <a:t>UMPM – Introduction</a:t>
            </a:r>
            <a:br>
              <a:rPr lang="nl-NL" dirty="0" smtClean="0"/>
            </a:br>
            <a:endParaRPr lang="nl-NL" sz="1600" b="0" i="1" dirty="0" smtClean="0"/>
          </a:p>
        </p:txBody>
      </p:sp>
      <p:sp>
        <p:nvSpPr>
          <p:cNvPr id="33795" name="Rectangle 3"/>
          <p:cNvSpPr>
            <a:spLocks noGrp="1" noChangeArrowheads="1"/>
          </p:cNvSpPr>
          <p:nvPr>
            <p:ph sz="half" idx="1"/>
          </p:nvPr>
        </p:nvSpPr>
        <p:spPr>
          <a:xfrm>
            <a:off x="251520" y="1295400"/>
            <a:ext cx="4392488" cy="5029200"/>
          </a:xfrm>
        </p:spPr>
        <p:txBody>
          <a:bodyPr/>
          <a:lstStyle/>
          <a:p>
            <a:pPr marL="0" indent="0">
              <a:buNone/>
            </a:pPr>
            <a:r>
              <a:rPr lang="nl-NL" dirty="0" smtClean="0"/>
              <a:t>Goal</a:t>
            </a:r>
          </a:p>
          <a:p>
            <a:pPr marL="0" indent="0">
              <a:buNone/>
            </a:pPr>
            <a:r>
              <a:rPr lang="nl-NL" sz="2400" b="0" dirty="0" smtClean="0">
                <a:solidFill>
                  <a:schemeClr val="tx1"/>
                </a:solidFill>
              </a:rPr>
              <a:t>To provide an equivalent benchmark for </a:t>
            </a:r>
            <a:r>
              <a:rPr lang="nl-NL" sz="2400" b="0" dirty="0" smtClean="0">
                <a:solidFill>
                  <a:srgbClr val="FF0000"/>
                </a:solidFill>
              </a:rPr>
              <a:t>unmarked multi-person human motion capturing evaluation</a:t>
            </a:r>
            <a:r>
              <a:rPr lang="nl-NL" sz="2400" b="0" dirty="0" smtClean="0">
                <a:solidFill>
                  <a:schemeClr val="tx1"/>
                </a:solidFill>
              </a:rPr>
              <a:t> and interaction.</a:t>
            </a:r>
          </a:p>
          <a:p>
            <a:pPr marL="0" indent="0">
              <a:buNone/>
            </a:pPr>
            <a:endParaRPr lang="nl-NL" sz="2400" b="0" dirty="0">
              <a:solidFill>
                <a:schemeClr val="tx1"/>
              </a:solidFill>
            </a:endParaRPr>
          </a:p>
          <a:p>
            <a:pPr marL="0" indent="0">
              <a:buNone/>
            </a:pPr>
            <a:endParaRPr lang="nl-NL" sz="2400" b="0" dirty="0" smtClean="0">
              <a:solidFill>
                <a:schemeClr val="tx1"/>
              </a:solidFill>
            </a:endParaRPr>
          </a:p>
          <a:p>
            <a:pPr marL="0" indent="0">
              <a:buNone/>
            </a:pPr>
            <a:endParaRPr lang="nl-NL" dirty="0" smtClean="0"/>
          </a:p>
          <a:p>
            <a:pPr marL="0" indent="0">
              <a:buNone/>
            </a:pPr>
            <a:endParaRPr lang="nl-NL" sz="2400" b="0" dirty="0">
              <a:solidFill>
                <a:schemeClr val="tx1"/>
              </a:solidFill>
            </a:endParaRPr>
          </a:p>
        </p:txBody>
      </p:sp>
      <p:sp>
        <p:nvSpPr>
          <p:cNvPr id="2" name="Content Placeholder 1"/>
          <p:cNvSpPr>
            <a:spLocks noGrp="1"/>
          </p:cNvSpPr>
          <p:nvPr>
            <p:ph sz="half" idx="2"/>
          </p:nvPr>
        </p:nvSpPr>
        <p:spPr>
          <a:xfrm>
            <a:off x="5281736" y="1295400"/>
            <a:ext cx="3610744" cy="5029200"/>
          </a:xfrm>
        </p:spPr>
        <p:style>
          <a:lnRef idx="3">
            <a:schemeClr val="lt1"/>
          </a:lnRef>
          <a:fillRef idx="1">
            <a:schemeClr val="accent2"/>
          </a:fillRef>
          <a:effectRef idx="1">
            <a:schemeClr val="accent2"/>
          </a:effectRef>
          <a:fontRef idx="minor">
            <a:schemeClr val="lt1"/>
          </a:fontRef>
        </p:style>
        <p:txBody>
          <a:bodyPr/>
          <a:lstStyle/>
          <a:p>
            <a:pPr marL="0" indent="0">
              <a:buNone/>
            </a:pPr>
            <a:r>
              <a:rPr lang="nl-NL" dirty="0" smtClean="0">
                <a:solidFill>
                  <a:srgbClr val="FF99FF"/>
                </a:solidFill>
              </a:rPr>
              <a:t>Contents</a:t>
            </a:r>
          </a:p>
          <a:p>
            <a:pPr>
              <a:buClr>
                <a:srgbClr val="FF99FF"/>
              </a:buClr>
              <a:buFont typeface="Wingdings" pitchFamily="2" charset="2"/>
              <a:buChar char="Ø"/>
            </a:pPr>
            <a:r>
              <a:rPr lang="nl-NL" sz="2400" b="0" dirty="0" smtClean="0">
                <a:solidFill>
                  <a:schemeClr val="bg1"/>
                </a:solidFill>
              </a:rPr>
              <a:t>Related benchmarks</a:t>
            </a:r>
          </a:p>
          <a:p>
            <a:pPr>
              <a:buClr>
                <a:srgbClr val="FF99FF"/>
              </a:buClr>
              <a:buFont typeface="Wingdings" pitchFamily="2" charset="2"/>
              <a:buChar char="Ø"/>
            </a:pPr>
            <a:r>
              <a:rPr lang="nl-NL" sz="2400" b="0" dirty="0" smtClean="0">
                <a:solidFill>
                  <a:schemeClr val="bg1"/>
                </a:solidFill>
              </a:rPr>
              <a:t>Content of the benchmark</a:t>
            </a:r>
          </a:p>
          <a:p>
            <a:pPr>
              <a:buClr>
                <a:srgbClr val="FF99FF"/>
              </a:buClr>
              <a:buFont typeface="Wingdings" pitchFamily="2" charset="2"/>
              <a:buChar char="Ø"/>
            </a:pPr>
            <a:r>
              <a:rPr lang="nl-NL" sz="2400" b="0" dirty="0" smtClean="0">
                <a:solidFill>
                  <a:schemeClr val="bg1"/>
                </a:solidFill>
              </a:rPr>
              <a:t>Multi-person scenarios and interaction</a:t>
            </a:r>
          </a:p>
          <a:p>
            <a:pPr>
              <a:buClr>
                <a:srgbClr val="FF99FF"/>
              </a:buClr>
              <a:buFont typeface="Wingdings" pitchFamily="2" charset="2"/>
              <a:buChar char="Ø"/>
            </a:pPr>
            <a:r>
              <a:rPr lang="nl-NL" sz="2400" b="0" dirty="0" smtClean="0">
                <a:solidFill>
                  <a:schemeClr val="bg1"/>
                </a:solidFill>
              </a:rPr>
              <a:t>Evaluation</a:t>
            </a:r>
          </a:p>
          <a:p>
            <a:endParaRPr lang="nl-NL" dirty="0"/>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6" name="TextBox 5"/>
          <p:cNvSpPr txBox="1"/>
          <p:nvPr/>
        </p:nvSpPr>
        <p:spPr>
          <a:xfrm>
            <a:off x="323528" y="5036983"/>
            <a:ext cx="4752528" cy="1200329"/>
          </a:xfrm>
          <a:prstGeom prst="rect">
            <a:avLst/>
          </a:prstGeom>
          <a:effectLst>
            <a:glow rad="101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nl-NL" sz="2400" dirty="0" smtClean="0"/>
              <a:t>UMPM should be used by researchers to evaluate their algorithms.</a:t>
            </a:r>
            <a:endParaRPr lang="en-US" sz="2400" dirty="0">
              <a:solidFill>
                <a:srgbClr val="00B050"/>
              </a:solidFill>
            </a:endParaRPr>
          </a:p>
        </p:txBody>
      </p:sp>
    </p:spTree>
    <p:extLst>
      <p:ext uri="{BB962C8B-B14F-4D97-AF65-F5344CB8AC3E}">
        <p14:creationId xmlns:p14="http://schemas.microsoft.com/office/powerpoint/2010/main" val="29052509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nl-NL" dirty="0" smtClean="0"/>
              <a:t>UMPM – Introduction</a:t>
            </a:r>
            <a:br>
              <a:rPr lang="nl-NL" dirty="0" smtClean="0"/>
            </a:br>
            <a:endParaRPr lang="nl-NL" sz="1600" b="0" i="1" dirty="0" smtClean="0"/>
          </a:p>
        </p:txBody>
      </p:sp>
      <p:sp>
        <p:nvSpPr>
          <p:cNvPr id="33795" name="Rectangle 3"/>
          <p:cNvSpPr>
            <a:spLocks noGrp="1" noChangeArrowheads="1"/>
          </p:cNvSpPr>
          <p:nvPr>
            <p:ph sz="half" idx="1"/>
          </p:nvPr>
        </p:nvSpPr>
        <p:spPr>
          <a:xfrm>
            <a:off x="251520" y="1295400"/>
            <a:ext cx="4392488" cy="5029200"/>
          </a:xfrm>
        </p:spPr>
        <p:txBody>
          <a:bodyPr/>
          <a:lstStyle/>
          <a:p>
            <a:pPr marL="0" indent="0">
              <a:buNone/>
            </a:pPr>
            <a:r>
              <a:rPr lang="nl-NL" dirty="0" smtClean="0"/>
              <a:t>Goal</a:t>
            </a:r>
          </a:p>
          <a:p>
            <a:pPr marL="0" indent="0">
              <a:buNone/>
            </a:pPr>
            <a:r>
              <a:rPr lang="nl-NL" sz="2400" b="0" dirty="0" smtClean="0">
                <a:solidFill>
                  <a:schemeClr val="tx1"/>
                </a:solidFill>
              </a:rPr>
              <a:t>To </a:t>
            </a:r>
            <a:r>
              <a:rPr lang="nl-NL" sz="2400" b="0" dirty="0" smtClean="0">
                <a:solidFill>
                  <a:srgbClr val="FF0000"/>
                </a:solidFill>
              </a:rPr>
              <a:t>provide</a:t>
            </a:r>
            <a:r>
              <a:rPr lang="nl-NL" sz="2400" b="0" dirty="0" smtClean="0">
                <a:solidFill>
                  <a:schemeClr val="tx1"/>
                </a:solidFill>
              </a:rPr>
              <a:t> an equivalent benchmark for unmarked multi-person human motion capturing evaluation and interaction.</a:t>
            </a:r>
          </a:p>
          <a:p>
            <a:pPr marL="0" indent="0">
              <a:buNone/>
            </a:pPr>
            <a:endParaRPr lang="nl-NL" sz="2400" b="0" dirty="0">
              <a:solidFill>
                <a:schemeClr val="tx1"/>
              </a:solidFill>
            </a:endParaRPr>
          </a:p>
          <a:p>
            <a:pPr marL="0" indent="0">
              <a:buNone/>
            </a:pPr>
            <a:endParaRPr lang="nl-NL" sz="2400" b="0" dirty="0" smtClean="0">
              <a:solidFill>
                <a:schemeClr val="tx1"/>
              </a:solidFill>
            </a:endParaRPr>
          </a:p>
          <a:p>
            <a:pPr marL="0" indent="0">
              <a:buNone/>
            </a:pPr>
            <a:endParaRPr lang="nl-NL" dirty="0" smtClean="0"/>
          </a:p>
          <a:p>
            <a:pPr marL="0" indent="0">
              <a:buNone/>
            </a:pPr>
            <a:endParaRPr lang="nl-NL" sz="2400" b="0" dirty="0">
              <a:solidFill>
                <a:schemeClr val="tx1"/>
              </a:solidFill>
            </a:endParaRPr>
          </a:p>
        </p:txBody>
      </p:sp>
      <p:sp>
        <p:nvSpPr>
          <p:cNvPr id="2" name="Content Placeholder 1"/>
          <p:cNvSpPr>
            <a:spLocks noGrp="1"/>
          </p:cNvSpPr>
          <p:nvPr>
            <p:ph sz="half" idx="2"/>
          </p:nvPr>
        </p:nvSpPr>
        <p:spPr>
          <a:xfrm>
            <a:off x="5281736" y="1295400"/>
            <a:ext cx="3610744" cy="5029200"/>
          </a:xfrm>
        </p:spPr>
        <p:style>
          <a:lnRef idx="3">
            <a:schemeClr val="lt1"/>
          </a:lnRef>
          <a:fillRef idx="1">
            <a:schemeClr val="accent2"/>
          </a:fillRef>
          <a:effectRef idx="1">
            <a:schemeClr val="accent2"/>
          </a:effectRef>
          <a:fontRef idx="minor">
            <a:schemeClr val="lt1"/>
          </a:fontRef>
        </p:style>
        <p:txBody>
          <a:bodyPr/>
          <a:lstStyle/>
          <a:p>
            <a:pPr marL="0" indent="0">
              <a:buNone/>
            </a:pPr>
            <a:r>
              <a:rPr lang="nl-NL" dirty="0" smtClean="0">
                <a:solidFill>
                  <a:srgbClr val="FF99FF"/>
                </a:solidFill>
              </a:rPr>
              <a:t>Contents</a:t>
            </a:r>
          </a:p>
          <a:p>
            <a:pPr>
              <a:buClr>
                <a:srgbClr val="FF99FF"/>
              </a:buClr>
              <a:buFont typeface="Wingdings" pitchFamily="2" charset="2"/>
              <a:buChar char="Ø"/>
            </a:pPr>
            <a:r>
              <a:rPr lang="nl-NL" sz="2400" b="0" dirty="0" smtClean="0">
                <a:solidFill>
                  <a:schemeClr val="bg1"/>
                </a:solidFill>
              </a:rPr>
              <a:t>Related benchmarks</a:t>
            </a:r>
          </a:p>
          <a:p>
            <a:pPr>
              <a:buClr>
                <a:srgbClr val="FF99FF"/>
              </a:buClr>
              <a:buFont typeface="Wingdings" pitchFamily="2" charset="2"/>
              <a:buChar char="Ø"/>
            </a:pPr>
            <a:r>
              <a:rPr lang="nl-NL" sz="2400" b="0" dirty="0" smtClean="0">
                <a:solidFill>
                  <a:schemeClr val="bg1"/>
                </a:solidFill>
              </a:rPr>
              <a:t>Content of the benchmark</a:t>
            </a:r>
          </a:p>
          <a:p>
            <a:pPr>
              <a:buClr>
                <a:srgbClr val="FF99FF"/>
              </a:buClr>
              <a:buFont typeface="Wingdings" pitchFamily="2" charset="2"/>
              <a:buChar char="Ø"/>
            </a:pPr>
            <a:r>
              <a:rPr lang="nl-NL" sz="2400" b="0" dirty="0" smtClean="0">
                <a:solidFill>
                  <a:schemeClr val="bg1"/>
                </a:solidFill>
              </a:rPr>
              <a:t>Multi-person scenarios and interaction</a:t>
            </a:r>
          </a:p>
          <a:p>
            <a:pPr>
              <a:buClr>
                <a:srgbClr val="FF99FF"/>
              </a:buClr>
              <a:buFont typeface="Wingdings" pitchFamily="2" charset="2"/>
              <a:buChar char="Ø"/>
            </a:pPr>
            <a:r>
              <a:rPr lang="nl-NL" sz="2400" b="0" dirty="0" smtClean="0">
                <a:solidFill>
                  <a:schemeClr val="bg1"/>
                </a:solidFill>
              </a:rPr>
              <a:t>Evaluation </a:t>
            </a:r>
          </a:p>
          <a:p>
            <a:pPr>
              <a:buClr>
                <a:srgbClr val="FF99FF"/>
              </a:buClr>
              <a:buFont typeface="Wingdings" pitchFamily="2" charset="2"/>
              <a:buChar char="Ø"/>
            </a:pPr>
            <a:r>
              <a:rPr lang="nl-NL" sz="2400" b="0" dirty="0" smtClean="0">
                <a:solidFill>
                  <a:schemeClr val="bg1"/>
                </a:solidFill>
              </a:rPr>
              <a:t>Availability</a:t>
            </a:r>
          </a:p>
          <a:p>
            <a:endParaRPr lang="nl-NL" dirty="0"/>
          </a:p>
        </p:txBody>
      </p:sp>
      <p:sp>
        <p:nvSpPr>
          <p:cNvPr id="5" name="Rectangle 5"/>
          <p:cNvSpPr>
            <a:spLocks noGrp="1" noChangeArrowheads="1"/>
          </p:cNvSpPr>
          <p:nvPr>
            <p:ph type="ftr" sz="quarter" idx="4294967295"/>
          </p:nvPr>
        </p:nvSpPr>
        <p:spPr>
          <a:xfrm>
            <a:off x="0" y="6409134"/>
            <a:ext cx="9144000" cy="476250"/>
          </a:xfrm>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sp>
        <p:nvSpPr>
          <p:cNvPr id="6" name="TextBox 5"/>
          <p:cNvSpPr txBox="1"/>
          <p:nvPr/>
        </p:nvSpPr>
        <p:spPr>
          <a:xfrm>
            <a:off x="323528" y="5036984"/>
            <a:ext cx="4752528" cy="1200329"/>
          </a:xfrm>
          <a:prstGeom prst="rect">
            <a:avLst/>
          </a:prstGeom>
          <a:effectLst>
            <a:glow rad="101600">
              <a:schemeClr val="accent2">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nl-NL" sz="2400" dirty="0" smtClean="0"/>
              <a:t>UMPM is made publicly available for research purposes on</a:t>
            </a:r>
          </a:p>
          <a:p>
            <a:pPr algn="ctr"/>
            <a:r>
              <a:rPr lang="en-US" sz="2400" dirty="0">
                <a:solidFill>
                  <a:srgbClr val="00B050"/>
                </a:solidFill>
                <a:hlinkClick r:id="rId3"/>
              </a:rPr>
              <a:t>www.projects.science.uu.nl/umpm/ </a:t>
            </a:r>
            <a:endParaRPr lang="en-US" sz="2400" dirty="0">
              <a:solidFill>
                <a:srgbClr val="00B050"/>
              </a:solidFill>
            </a:endParaRPr>
          </a:p>
        </p:txBody>
      </p:sp>
    </p:spTree>
    <p:extLst>
      <p:ext uri="{BB962C8B-B14F-4D97-AF65-F5344CB8AC3E}">
        <p14:creationId xmlns:p14="http://schemas.microsoft.com/office/powerpoint/2010/main" val="9190594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Overview existing benchmarks</a:t>
            </a:r>
            <a:endParaRPr lang="nl-NL" dirty="0"/>
          </a:p>
        </p:txBody>
      </p:sp>
      <p:sp>
        <p:nvSpPr>
          <p:cNvPr id="3" name="Content Placeholder 2"/>
          <p:cNvSpPr>
            <a:spLocks noGrp="1"/>
          </p:cNvSpPr>
          <p:nvPr>
            <p:ph sz="half" idx="1"/>
          </p:nvPr>
        </p:nvSpPr>
        <p:spPr>
          <a:xfrm>
            <a:off x="457200" y="1295400"/>
            <a:ext cx="4834880" cy="5029200"/>
          </a:xfrm>
        </p:spPr>
        <p:txBody>
          <a:bodyPr/>
          <a:lstStyle/>
          <a:p>
            <a:pPr marL="0" indent="0">
              <a:buNone/>
            </a:pPr>
            <a:r>
              <a:rPr lang="nl-NL" dirty="0" smtClean="0"/>
              <a:t>HumanEva</a:t>
            </a:r>
          </a:p>
          <a:p>
            <a:pPr>
              <a:buFont typeface="Arial" pitchFamily="34" charset="0"/>
              <a:buChar char="•"/>
            </a:pPr>
            <a:r>
              <a:rPr lang="nl-NL" sz="2400" b="0" dirty="0" smtClean="0">
                <a:solidFill>
                  <a:schemeClr val="tx1"/>
                </a:solidFill>
              </a:rPr>
              <a:t>Subject has natural appearance</a:t>
            </a:r>
          </a:p>
          <a:p>
            <a:pPr>
              <a:buFont typeface="Arial" pitchFamily="34" charset="0"/>
              <a:buChar char="•"/>
            </a:pPr>
            <a:r>
              <a:rPr lang="nl-NL" sz="2400" b="0" dirty="0" smtClean="0">
                <a:solidFill>
                  <a:schemeClr val="tx1"/>
                </a:solidFill>
              </a:rPr>
              <a:t>Cameras are used efficiently </a:t>
            </a:r>
          </a:p>
          <a:p>
            <a:pPr>
              <a:buFont typeface="Arial" pitchFamily="34" charset="0"/>
              <a:buChar char="•"/>
            </a:pPr>
            <a:r>
              <a:rPr lang="nl-NL" sz="2400" b="0" dirty="0" smtClean="0">
                <a:solidFill>
                  <a:schemeClr val="tx1"/>
                </a:solidFill>
              </a:rPr>
              <a:t>Single person only</a:t>
            </a:r>
            <a:endParaRPr lang="nl-NL" sz="2400" b="0" dirty="0">
              <a:solidFill>
                <a:schemeClr val="tx1"/>
              </a:solidFill>
            </a:endParaRPr>
          </a:p>
          <a:p>
            <a:pPr marL="0" indent="0">
              <a:buNone/>
            </a:pPr>
            <a:endParaRPr lang="nl-NL" dirty="0" smtClean="0"/>
          </a:p>
          <a:p>
            <a:pPr marL="0" indent="0">
              <a:buNone/>
            </a:pPr>
            <a:endParaRPr lang="nl-NL" dirty="0" smtClean="0"/>
          </a:p>
        </p:txBody>
      </p:sp>
      <p:sp>
        <p:nvSpPr>
          <p:cNvPr id="7" name="Content Placeholder 6"/>
          <p:cNvSpPr>
            <a:spLocks noGrp="1"/>
          </p:cNvSpPr>
          <p:nvPr>
            <p:ph sz="half" idx="2"/>
          </p:nvPr>
        </p:nvSpPr>
        <p:spPr/>
        <p:txBody>
          <a:bodyPr/>
          <a:lstStyle/>
          <a:p>
            <a:endParaRPr lang="nl-NL" dirty="0"/>
          </a:p>
          <a:p>
            <a:endParaRPr lang="nl-NL" dirty="0" smtClean="0"/>
          </a:p>
          <a:p>
            <a:endParaRPr lang="nl-NL" dirty="0"/>
          </a:p>
          <a:p>
            <a:endParaRPr lang="nl-NL" dirty="0" smtClean="0"/>
          </a:p>
        </p:txBody>
      </p:sp>
      <p:sp>
        <p:nvSpPr>
          <p:cNvPr id="6" name="Footer Placeholder 5"/>
          <p:cNvSpPr>
            <a:spLocks noGrp="1" noChangeArrowheads="1"/>
          </p:cNvSpPr>
          <p:nvPr>
            <p:ph type="ftr" sz="quarter" idx="11"/>
          </p:nvPr>
        </p:nvSpPr>
        <p:spPr>
          <a:prstGeom prst="rect">
            <a:avLst/>
          </a:prstGeom>
          <a:solidFill>
            <a:schemeClr val="bg1">
              <a:lumMod val="65000"/>
            </a:schemeClr>
          </a:solidFill>
          <a:ln>
            <a:noFill/>
          </a:ln>
        </p:spPr>
        <p:txBody>
          <a:bodyPr anchor="ctr"/>
          <a:lstStyle>
            <a:lvl1pPr algn="ctr" fontAlgn="auto">
              <a:spcBef>
                <a:spcPts val="0"/>
              </a:spcBef>
              <a:spcAft>
                <a:spcPts val="0"/>
              </a:spcAft>
              <a:defRPr sz="1400">
                <a:latin typeface="+mn-lt"/>
                <a:cs typeface="+mn-cs"/>
              </a:defRPr>
            </a:lvl1pPr>
          </a:lstStyle>
          <a:p>
            <a:pPr>
              <a:defRPr/>
            </a:pPr>
            <a:r>
              <a:rPr lang="en-US" dirty="0" smtClean="0"/>
              <a:t>Utrecht Multi-Person Motion benchmark</a:t>
            </a:r>
            <a:endParaRPr lang="en-US" dirty="0"/>
          </a:p>
        </p:txBody>
      </p:sp>
      <p:pic>
        <p:nvPicPr>
          <p:cNvPr id="410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77" y="3535231"/>
            <a:ext cx="4702447" cy="2846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5436096" y="1331476"/>
            <a:ext cx="3386659" cy="369332"/>
          </a:xfrm>
          <a:prstGeom prst="rect">
            <a:avLst/>
          </a:prstGeom>
        </p:spPr>
        <p:style>
          <a:lnRef idx="1">
            <a:schemeClr val="accent1"/>
          </a:lnRef>
          <a:fillRef idx="3">
            <a:schemeClr val="accent1"/>
          </a:fillRef>
          <a:effectRef idx="2">
            <a:schemeClr val="accent1"/>
          </a:effectRef>
          <a:fontRef idx="minor">
            <a:schemeClr val="lt1"/>
          </a:fontRef>
        </p:style>
        <p:txBody>
          <a:bodyPr wrap="square">
            <a:spAutoFit/>
          </a:bodyPr>
          <a:lstStyle/>
          <a:p>
            <a:r>
              <a:rPr lang="en-US" dirty="0" err="1" smtClean="0"/>
              <a:t>Sigal</a:t>
            </a:r>
            <a:r>
              <a:rPr lang="en-US" dirty="0" smtClean="0"/>
              <a:t> </a:t>
            </a:r>
            <a:r>
              <a:rPr lang="en-US" i="1" dirty="0" smtClean="0"/>
              <a:t>et al. </a:t>
            </a:r>
            <a:r>
              <a:rPr lang="en-US" dirty="0" smtClean="0"/>
              <a:t>IJCV 87(1-2) </a:t>
            </a:r>
            <a:r>
              <a:rPr lang="en-US" dirty="0"/>
              <a:t>2010. </a:t>
            </a:r>
          </a:p>
        </p:txBody>
      </p:sp>
    </p:spTree>
    <p:controls>
      <mc:AlternateContent xmlns:mc="http://schemas.openxmlformats.org/markup-compatibility/2006">
        <mc:Choice xmlns:v="urn:schemas-microsoft-com:vml" Requires="v">
          <p:control spid="4109" name="WindowsMediaPlayer1" r:id="rId2" imgW="2735504" imgH="2232114"/>
        </mc:Choice>
        <mc:Fallback>
          <p:control name="WindowsMediaPlayer1" r:id="rId2" imgW="2735504" imgH="2232114">
            <p:pic>
              <p:nvPicPr>
                <p:cNvPr id="0" name="WindowsMediaPlayer1"/>
                <p:cNvPicPr preferRelativeResize="0">
                  <a:picLocks noChangeArrowheads="1" noChangeShapeType="1"/>
                </p:cNvPicPr>
                <p:nvPr/>
              </p:nvPicPr>
              <p:blipFill>
                <a:blip r:embed="rId6">
                  <a:extLst>
                    <a:ext uri="{28A0092B-C50C-407E-A947-70E740481C1C}">
                      <a14:useLocalDpi xmlns:a14="http://schemas.microsoft.com/office/drawing/2010/main" val="0"/>
                    </a:ext>
                  </a:extLst>
                </a:blip>
                <a:srcRect/>
                <a:stretch>
                  <a:fillRect/>
                </a:stretch>
              </p:blipFill>
              <p:spPr bwMode="auto">
                <a:xfrm>
                  <a:off x="4932363" y="2635250"/>
                  <a:ext cx="3962400" cy="3676650"/>
                </a:xfrm>
                <a:prstGeom prst="rect">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ontrol>
        </mc:Fallback>
      </mc:AlternateContent>
    </p:controls>
    <p:extLst>
      <p:ext uri="{BB962C8B-B14F-4D97-AF65-F5344CB8AC3E}">
        <p14:creationId xmlns:p14="http://schemas.microsoft.com/office/powerpoint/2010/main" val="8727604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gatepowerpoint">
  <a:themeElements>
    <a:clrScheme name="Custom 2">
      <a:dk1>
        <a:srgbClr val="000000"/>
      </a:dk1>
      <a:lt1>
        <a:srgbClr val="FFFFFF"/>
      </a:lt1>
      <a:dk2>
        <a:srgbClr val="000000"/>
      </a:dk2>
      <a:lt2>
        <a:srgbClr val="808080"/>
      </a:lt2>
      <a:accent1>
        <a:srgbClr val="FF7F7F"/>
      </a:accent1>
      <a:accent2>
        <a:srgbClr val="900000"/>
      </a:accent2>
      <a:accent3>
        <a:srgbClr val="FFFFFF"/>
      </a:accent3>
      <a:accent4>
        <a:srgbClr val="000000"/>
      </a:accent4>
      <a:accent5>
        <a:srgbClr val="CCCCCC"/>
      </a:accent5>
      <a:accent6>
        <a:srgbClr val="262626"/>
      </a:accent6>
      <a:hlink>
        <a:srgbClr val="000000"/>
      </a:hlink>
      <a:folHlink>
        <a:srgbClr val="00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gatepowerpoint</Template>
  <TotalTime>1579</TotalTime>
  <Words>3010</Words>
  <Application>Microsoft Office PowerPoint</Application>
  <PresentationFormat>On-screen Show (4:3)</PresentationFormat>
  <Paragraphs>300</Paragraphs>
  <Slides>26</Slides>
  <Notes>26</Notes>
  <HiddenSlides>1</HiddenSlides>
  <MMClips>0</MMClips>
  <ScaleCrop>false</ScaleCrop>
  <HeadingPairs>
    <vt:vector size="6" baseType="variant">
      <vt:variant>
        <vt:lpstr>Theme</vt:lpstr>
      </vt:variant>
      <vt:variant>
        <vt:i4>1</vt:i4>
      </vt:variant>
      <vt:variant>
        <vt:lpstr>Slide Titles</vt:lpstr>
      </vt:variant>
      <vt:variant>
        <vt:i4>26</vt:i4>
      </vt:variant>
      <vt:variant>
        <vt:lpstr>Custom Shows</vt:lpstr>
      </vt:variant>
      <vt:variant>
        <vt:i4>1</vt:i4>
      </vt:variant>
    </vt:vector>
  </HeadingPairs>
  <TitlesOfParts>
    <vt:vector size="28" baseType="lpstr">
      <vt:lpstr>gatepowerpoint</vt:lpstr>
      <vt:lpstr>Utrecht Multi-Person Motion (UMPM) benchmark</vt:lpstr>
      <vt:lpstr>UMPM – Introduction </vt:lpstr>
      <vt:lpstr>UMPM – Introduction </vt:lpstr>
      <vt:lpstr>UMPM – Introduction </vt:lpstr>
      <vt:lpstr>UMPM – Introduction </vt:lpstr>
      <vt:lpstr>UMPM – Introduction </vt:lpstr>
      <vt:lpstr>UMPM – Introduction </vt:lpstr>
      <vt:lpstr>UMPM – Introduction </vt:lpstr>
      <vt:lpstr>Overview existing benchmarks</vt:lpstr>
      <vt:lpstr>Overview existing benchmarks</vt:lpstr>
      <vt:lpstr>Overview existing benchmarks</vt:lpstr>
      <vt:lpstr>UMPM - benchmark</vt:lpstr>
      <vt:lpstr>UMPM – Motion capture data</vt:lpstr>
      <vt:lpstr>UMPM – Motion capture data</vt:lpstr>
      <vt:lpstr>UMPM – Motion capture data</vt:lpstr>
      <vt:lpstr>UMPM – Motion capture data</vt:lpstr>
      <vt:lpstr>UMPM – Motion capture data</vt:lpstr>
      <vt:lpstr>UMPM – Motion capture data</vt:lpstr>
      <vt:lpstr>UMPM – Motion capture data</vt:lpstr>
      <vt:lpstr>UMPM – Multi-person and interaction</vt:lpstr>
      <vt:lpstr>UMPM – Multi-person scenarios</vt:lpstr>
      <vt:lpstr>UMPM – Interaction scenarios</vt:lpstr>
      <vt:lpstr>UMPM - Summary</vt:lpstr>
      <vt:lpstr>UMPM – Research evaluation</vt:lpstr>
      <vt:lpstr>Example of use</vt:lpstr>
      <vt:lpstr>UMPM – source and information</vt:lpstr>
      <vt:lpstr>Real Show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Utrecht Multi-Person Motion (UMPM) benchmark</dc:title>
  <dc:creator>Nico van der Aa</dc:creator>
  <cp:lastModifiedBy>Nico van der Aa</cp:lastModifiedBy>
  <cp:revision>99</cp:revision>
  <cp:lastPrinted>2011-10-31T10:20:19Z</cp:lastPrinted>
  <dcterms:created xsi:type="dcterms:W3CDTF">2011-10-11T11:30:03Z</dcterms:created>
  <dcterms:modified xsi:type="dcterms:W3CDTF">2011-11-12T07:22:32Z</dcterms:modified>
</cp:coreProperties>
</file>